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9" r:id="rId4"/>
    <p:sldId id="261" r:id="rId5"/>
    <p:sldId id="262" r:id="rId6"/>
    <p:sldId id="279" r:id="rId7"/>
    <p:sldId id="280" r:id="rId8"/>
    <p:sldId id="281" r:id="rId9"/>
    <p:sldId id="282" r:id="rId10"/>
    <p:sldId id="284" r:id="rId11"/>
    <p:sldId id="285" r:id="rId12"/>
    <p:sldId id="286" r:id="rId13"/>
    <p:sldId id="287" r:id="rId14"/>
    <p:sldId id="288" r:id="rId15"/>
    <p:sldId id="289" r:id="rId16"/>
    <p:sldId id="291" r:id="rId17"/>
    <p:sldId id="290" r:id="rId18"/>
    <p:sldId id="263" r:id="rId19"/>
    <p:sldId id="264" r:id="rId20"/>
    <p:sldId id="265" r:id="rId21"/>
    <p:sldId id="266" r:id="rId22"/>
    <p:sldId id="267" r:id="rId23"/>
    <p:sldId id="268" r:id="rId24"/>
    <p:sldId id="276" r:id="rId25"/>
    <p:sldId id="269" r:id="rId26"/>
    <p:sldId id="270" r:id="rId27"/>
    <p:sldId id="277" r:id="rId28"/>
    <p:sldId id="271" r:id="rId29"/>
    <p:sldId id="272" r:id="rId30"/>
    <p:sldId id="273" r:id="rId31"/>
    <p:sldId id="274" r:id="rId32"/>
    <p:sldId id="278" r:id="rId33"/>
    <p:sldId id="275" r:id="rId34"/>
    <p:sldId id="293" r:id="rId35"/>
    <p:sldId id="292" r:id="rId36"/>
    <p:sldId id="294" r:id="rId37"/>
    <p:sldId id="295" r:id="rId38"/>
    <p:sldId id="296" r:id="rId39"/>
    <p:sldId id="298" r:id="rId40"/>
    <p:sldId id="305" r:id="rId41"/>
    <p:sldId id="306" r:id="rId42"/>
    <p:sldId id="307" r:id="rId43"/>
    <p:sldId id="308" r:id="rId44"/>
    <p:sldId id="309" r:id="rId45"/>
    <p:sldId id="310" r:id="rId46"/>
    <p:sldId id="299" r:id="rId47"/>
    <p:sldId id="304" r:id="rId48"/>
    <p:sldId id="303" r:id="rId49"/>
    <p:sldId id="297" r:id="rId50"/>
    <p:sldId id="311" r:id="rId51"/>
    <p:sldId id="312" r:id="rId52"/>
    <p:sldId id="314" r:id="rId53"/>
    <p:sldId id="313" r:id="rId54"/>
    <p:sldId id="321" r:id="rId55"/>
    <p:sldId id="315" r:id="rId56"/>
    <p:sldId id="319" r:id="rId57"/>
    <p:sldId id="320" r:id="rId58"/>
    <p:sldId id="316" r:id="rId59"/>
    <p:sldId id="317" r:id="rId60"/>
    <p:sldId id="318" r:id="rId61"/>
    <p:sldId id="322" r:id="rId62"/>
    <p:sldId id="323" r:id="rId63"/>
    <p:sldId id="324" r:id="rId64"/>
    <p:sldId id="325" r:id="rId65"/>
    <p:sldId id="326" r:id="rId66"/>
    <p:sldId id="327" r:id="rId67"/>
    <p:sldId id="328" r:id="rId68"/>
    <p:sldId id="329" r:id="rId69"/>
    <p:sldId id="330" r:id="rId70"/>
    <p:sldId id="331" r:id="rId71"/>
    <p:sldId id="336" r:id="rId72"/>
    <p:sldId id="335" r:id="rId73"/>
    <p:sldId id="337" r:id="rId74"/>
    <p:sldId id="338" r:id="rId75"/>
    <p:sldId id="333" r:id="rId76"/>
    <p:sldId id="334" r:id="rId77"/>
    <p:sldId id="332" r:id="rId78"/>
    <p:sldId id="340" r:id="rId79"/>
    <p:sldId id="339" r:id="rId80"/>
    <p:sldId id="341" r:id="rId81"/>
    <p:sldId id="342" r:id="rId82"/>
    <p:sldId id="343" r:id="rId83"/>
    <p:sldId id="345" r:id="rId84"/>
    <p:sldId id="344" r:id="rId85"/>
    <p:sldId id="346" r:id="rId86"/>
    <p:sldId id="347" r:id="rId87"/>
    <p:sldId id="348" r:id="rId88"/>
    <p:sldId id="349" r:id="rId89"/>
    <p:sldId id="350" r:id="rId90"/>
    <p:sldId id="351" r:id="rId91"/>
    <p:sldId id="352" r:id="rId92"/>
    <p:sldId id="353" r:id="rId93"/>
    <p:sldId id="354" r:id="rId94"/>
    <p:sldId id="355" r:id="rId95"/>
    <p:sldId id="356" r:id="rId96"/>
    <p:sldId id="358" r:id="rId97"/>
    <p:sldId id="357" r:id="rId98"/>
    <p:sldId id="359" r:id="rId99"/>
    <p:sldId id="360" r:id="rId100"/>
    <p:sldId id="361" r:id="rId101"/>
    <p:sldId id="362" r:id="rId102"/>
    <p:sldId id="364" r:id="rId103"/>
    <p:sldId id="363" r:id="rId104"/>
    <p:sldId id="365" r:id="rId105"/>
    <p:sldId id="366" r:id="rId106"/>
    <p:sldId id="367" r:id="rId107"/>
    <p:sldId id="368" r:id="rId108"/>
    <p:sldId id="369" r:id="rId109"/>
    <p:sldId id="370" r:id="rId110"/>
    <p:sldId id="371" r:id="rId111"/>
    <p:sldId id="372" r:id="rId112"/>
    <p:sldId id="373" r:id="rId113"/>
    <p:sldId id="374" r:id="rId114"/>
    <p:sldId id="375" r:id="rId115"/>
    <p:sldId id="376" r:id="rId116"/>
    <p:sldId id="377" r:id="rId117"/>
    <p:sldId id="378" r:id="rId118"/>
    <p:sldId id="379" r:id="rId119"/>
    <p:sldId id="380" r:id="rId120"/>
    <p:sldId id="381" r:id="rId121"/>
    <p:sldId id="382" r:id="rId122"/>
    <p:sldId id="383" r:id="rId123"/>
    <p:sldId id="384" r:id="rId124"/>
    <p:sldId id="385" r:id="rId125"/>
    <p:sldId id="386" r:id="rId126"/>
    <p:sldId id="387" r:id="rId127"/>
    <p:sldId id="388" r:id="rId128"/>
    <p:sldId id="389" r:id="rId129"/>
    <p:sldId id="390" r:id="rId130"/>
    <p:sldId id="391" r:id="rId131"/>
    <p:sldId id="392" r:id="rId132"/>
    <p:sldId id="393" r:id="rId133"/>
    <p:sldId id="394" r:id="rId134"/>
    <p:sldId id="395" r:id="rId135"/>
    <p:sldId id="396" r:id="rId136"/>
    <p:sldId id="397" r:id="rId1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Ml2ZKUllpIgn1hy2rQnsew==" hashData="NjrM39h+/OKfMHqvgprMtPm2YbysBH2a+SU4X/YelGZs0wKmHggejdvv5zP8mn6+RjCVGUf24RJOnJsZcWS6k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660066"/>
    <a:srgbClr val="360036"/>
    <a:srgbClr val="CC00FF"/>
    <a:srgbClr val="A50021"/>
    <a:srgbClr val="9900CC"/>
    <a:srgbClr val="669900"/>
    <a:srgbClr val="0066CC"/>
    <a:srgbClr val="33CC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FA580CA-699F-4C30-96DC-367B105849DF}"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751109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A580CA-699F-4C30-96DC-367B105849DF}"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1799670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A580CA-699F-4C30-96DC-367B105849DF}"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2708160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A580CA-699F-4C30-96DC-367B105849DF}"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4094652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FA580CA-699F-4C30-96DC-367B105849DF}"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2658447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FA580CA-699F-4C30-96DC-367B105849DF}"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1694353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FA580CA-699F-4C30-96DC-367B105849DF}" type="datetimeFigureOut">
              <a:rPr lang="en-US" smtClean="0"/>
              <a:t>11/23/2023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3329369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FA580CA-699F-4C30-96DC-367B105849DF}" type="datetimeFigureOut">
              <a:rPr lang="en-US" smtClean="0"/>
              <a:t>11/23/2023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25157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580CA-699F-4C30-96DC-367B105849DF}" type="datetimeFigureOut">
              <a:rPr lang="en-US" smtClean="0"/>
              <a:t>11/23/2023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2523811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FA580CA-699F-4C30-96DC-367B105849DF}"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208540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FA580CA-699F-4C30-96DC-367B105849DF}"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EDBE7-DA0D-49C7-9AA9-B9EF27C4535D}" type="slidenum">
              <a:rPr lang="en-US" smtClean="0"/>
              <a:t>‹#›</a:t>
            </a:fld>
            <a:endParaRPr lang="en-US"/>
          </a:p>
        </p:txBody>
      </p:sp>
    </p:spTree>
    <p:extLst>
      <p:ext uri="{BB962C8B-B14F-4D97-AF65-F5344CB8AC3E}">
        <p14:creationId xmlns:p14="http://schemas.microsoft.com/office/powerpoint/2010/main" val="3419115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A580CA-699F-4C30-96DC-367B105849DF}" type="datetimeFigureOut">
              <a:rPr lang="en-US" smtClean="0"/>
              <a:t>11/23/2023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EDBE7-DA0D-49C7-9AA9-B9EF27C4535D}" type="slidenum">
              <a:rPr lang="en-US" smtClean="0"/>
              <a:t>‹#›</a:t>
            </a:fld>
            <a:endParaRPr lang="en-US"/>
          </a:p>
        </p:txBody>
      </p:sp>
    </p:spTree>
    <p:extLst>
      <p:ext uri="{BB962C8B-B14F-4D97-AF65-F5344CB8AC3E}">
        <p14:creationId xmlns:p14="http://schemas.microsoft.com/office/powerpoint/2010/main" val="22023794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10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6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5" Type="http://schemas.openxmlformats.org/officeDocument/2006/relationships/image" Target="../media/image77.jpeg"/><Relationship Id="rId4" Type="http://schemas.openxmlformats.org/officeDocument/2006/relationships/image" Target="../media/image76.jpeg"/></Relationships>
</file>

<file path=ppt/slides/_rels/slide7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7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 Id="rId5" Type="http://schemas.openxmlformats.org/officeDocument/2006/relationships/image" Target="../media/image103.jpeg"/><Relationship Id="rId4" Type="http://schemas.openxmlformats.org/officeDocument/2006/relationships/image" Target="../media/image102.jpeg"/></Relationships>
</file>

<file path=ppt/slides/_rels/slide9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png"/><Relationship Id="rId1" Type="http://schemas.openxmlformats.org/officeDocument/2006/relationships/slideLayout" Target="../slideLayouts/slideLayout2.xml"/><Relationship Id="rId4" Type="http://schemas.openxmlformats.org/officeDocument/2006/relationships/image" Target="../media/image110.jpeg"/></Relationships>
</file>

<file path=ppt/slides/_rels/slide9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88"/>
              </a:spcBef>
            </a:pPr>
            <a:r>
              <a:rPr lang="en-US" sz="2118" spc="-4" dirty="0" smtClean="0">
                <a:latin typeface="Times New Roman"/>
                <a:cs typeface="Times New Roman"/>
              </a:rPr>
              <a:t>5</a:t>
            </a:r>
            <a:r>
              <a:rPr lang="en-US" sz="2118" spc="-4" baseline="30000" dirty="0" smtClean="0">
                <a:latin typeface="Times New Roman"/>
                <a:cs typeface="Times New Roman"/>
              </a:rPr>
              <a:t>th</a:t>
            </a:r>
            <a:r>
              <a:rPr lang="en-US" sz="2118" spc="-4" dirty="0" smtClean="0">
                <a:latin typeface="Times New Roman"/>
                <a:cs typeface="Times New Roman"/>
              </a:rPr>
              <a:t> semester</a:t>
            </a:r>
            <a:endParaRPr sz="2118" dirty="0">
              <a:latin typeface="Times New Roman"/>
              <a:cs typeface="Times New Roman"/>
            </a:endParaRPr>
          </a:p>
          <a:p>
            <a:pPr>
              <a:lnSpc>
                <a:spcPct val="100000"/>
              </a:lnSpc>
            </a:pPr>
            <a:endParaRPr sz="2294" dirty="0">
              <a:latin typeface="Times New Roman"/>
              <a:cs typeface="Times New Roman"/>
            </a:endParaRPr>
          </a:p>
          <a:p>
            <a:pPr>
              <a:spcBef>
                <a:spcPts val="35"/>
              </a:spcBef>
            </a:pPr>
            <a:endParaRPr sz="2647" dirty="0">
              <a:latin typeface="Times New Roman"/>
              <a:cs typeface="Times New Roman"/>
            </a:endParaRPr>
          </a:p>
          <a:p>
            <a:pPr algn="ctr">
              <a:lnSpc>
                <a:spcPct val="100000"/>
              </a:lnSpc>
            </a:pPr>
            <a:r>
              <a:rPr lang="en-US" sz="2118" b="1" spc="-40" dirty="0" smtClean="0">
                <a:latin typeface="Times New Roman"/>
                <a:cs typeface="Times New Roman"/>
              </a:rPr>
              <a:t>PATHOLOGICAL ANATOMY</a:t>
            </a:r>
            <a:endParaRPr lang="en-US" sz="2118" dirty="0">
              <a:latin typeface="Times New Roman"/>
              <a:cs typeface="Times New Roman"/>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extLst>
      <p:ext uri="{BB962C8B-B14F-4D97-AF65-F5344CB8AC3E}">
        <p14:creationId xmlns:p14="http://schemas.microsoft.com/office/powerpoint/2010/main" val="34250365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81854099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 y="1825624"/>
            <a:ext cx="6096003" cy="5032375"/>
          </a:xfrm>
        </p:spPr>
        <p:txBody>
          <a:bodyPr>
            <a:normAutofit/>
          </a:bodyPr>
          <a:lstStyle/>
          <a:p>
            <a:pPr marL="0" indent="0">
              <a:buNone/>
            </a:pPr>
            <a:r>
              <a:rPr lang="en-US" b="1" dirty="0">
                <a:latin typeface="Times New Roman" panose="02020603050405020304" pitchFamily="18" charset="0"/>
                <a:cs typeface="Times New Roman" panose="02020603050405020304" pitchFamily="18" charset="0"/>
              </a:rPr>
              <a:t>ORTHOGRADE</a:t>
            </a:r>
          </a:p>
          <a:p>
            <a:pPr marL="0" indent="0">
              <a:buNone/>
            </a:pPr>
            <a:endParaRPr lang="en-US" b="1"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direction of movement of the embolus is in the direction of blood movement</a:t>
            </a:r>
          </a:p>
          <a:p>
            <a:r>
              <a:rPr lang="en-US" dirty="0" smtClean="0">
                <a:latin typeface="Times New Roman" panose="02020603050405020304" pitchFamily="18" charset="0"/>
                <a:cs typeface="Times New Roman" panose="02020603050405020304" pitchFamily="18" charset="0"/>
              </a:rPr>
              <a:t>Emboli </a:t>
            </a:r>
            <a:r>
              <a:rPr lang="en-US" dirty="0">
                <a:latin typeface="Times New Roman" panose="02020603050405020304" pitchFamily="18" charset="0"/>
                <a:cs typeface="Times New Roman" panose="02020603050405020304" pitchFamily="18" charset="0"/>
              </a:rPr>
              <a:t>from the veins reach the right half of the heart and stop in the pulmonary artery</a:t>
            </a:r>
          </a:p>
          <a:p>
            <a:r>
              <a:rPr lang="en-US" dirty="0" smtClean="0">
                <a:latin typeface="Times New Roman" panose="02020603050405020304" pitchFamily="18" charset="0"/>
                <a:cs typeface="Times New Roman" panose="02020603050405020304" pitchFamily="18" charset="0"/>
              </a:rPr>
              <a:t>Emboli </a:t>
            </a:r>
            <a:r>
              <a:rPr lang="en-US" dirty="0">
                <a:latin typeface="Times New Roman" panose="02020603050405020304" pitchFamily="18" charset="0"/>
                <a:cs typeface="Times New Roman" panose="02020603050405020304" pitchFamily="18" charset="0"/>
              </a:rPr>
              <a:t>from the left ventricle move through the blood and stop in the branches of the aorta</a:t>
            </a:r>
          </a:p>
        </p:txBody>
      </p:sp>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sp>
        <p:nvSpPr>
          <p:cNvPr id="6" name="Content Placeholder 2"/>
          <p:cNvSpPr txBox="1">
            <a:spLocks/>
          </p:cNvSpPr>
          <p:nvPr/>
        </p:nvSpPr>
        <p:spPr>
          <a:xfrm>
            <a:off x="6095997" y="1825625"/>
            <a:ext cx="6096003" cy="5032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latin typeface="Times New Roman" panose="02020603050405020304" pitchFamily="18" charset="0"/>
                <a:cs typeface="Times New Roman" panose="02020603050405020304" pitchFamily="18" charset="0"/>
              </a:rPr>
              <a:t>RETROGRADE</a:t>
            </a:r>
          </a:p>
          <a:p>
            <a:pPr marL="0" indent="0">
              <a:buNone/>
            </a:pPr>
            <a:endParaRPr lang="en-US" b="1"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embolus moves in the opposite direction of blood flow</a:t>
            </a:r>
          </a:p>
          <a:p>
            <a:r>
              <a:rPr lang="en-US" dirty="0" smtClean="0">
                <a:latin typeface="Times New Roman" panose="02020603050405020304" pitchFamily="18" charset="0"/>
                <a:cs typeface="Times New Roman" panose="02020603050405020304" pitchFamily="18" charset="0"/>
              </a:rPr>
              <a:t>Most </a:t>
            </a:r>
            <a:r>
              <a:rPr lang="en-US" dirty="0">
                <a:latin typeface="Times New Roman" panose="02020603050405020304" pitchFamily="18" charset="0"/>
                <a:cs typeface="Times New Roman" panose="02020603050405020304" pitchFamily="18" charset="0"/>
              </a:rPr>
              <a:t>often in the veins</a:t>
            </a:r>
          </a:p>
          <a:p>
            <a:r>
              <a:rPr lang="en-US" dirty="0" smtClean="0">
                <a:latin typeface="Times New Roman" panose="02020603050405020304" pitchFamily="18" charset="0"/>
                <a:cs typeface="Times New Roman" panose="02020603050405020304" pitchFamily="18" charset="0"/>
              </a:rPr>
              <a:t>An </a:t>
            </a:r>
            <a:r>
              <a:rPr lang="en-US" dirty="0">
                <a:latin typeface="Times New Roman" panose="02020603050405020304" pitchFamily="18" charset="0"/>
                <a:cs typeface="Times New Roman" panose="02020603050405020304" pitchFamily="18" charset="0"/>
              </a:rPr>
              <a:t>embolus that arrived in the inferior vena cava </a:t>
            </a:r>
            <a:r>
              <a:rPr lang="en-US" dirty="0" err="1">
                <a:latin typeface="Times New Roman" panose="02020603050405020304" pitchFamily="18" charset="0"/>
                <a:cs typeface="Times New Roman" panose="02020603050405020304" pitchFamily="18" charset="0"/>
              </a:rPr>
              <a:t>retrogradely</a:t>
            </a:r>
            <a:r>
              <a:rPr lang="en-US" dirty="0">
                <a:latin typeface="Times New Roman" panose="02020603050405020304" pitchFamily="18" charset="0"/>
                <a:cs typeface="Times New Roman" panose="02020603050405020304" pitchFamily="18" charset="0"/>
              </a:rPr>
              <a:t> returns to the hepatic/iliac veins or an embolus that arrived in the right </a:t>
            </a:r>
            <a:r>
              <a:rPr lang="en-US" dirty="0" smtClean="0">
                <a:latin typeface="Times New Roman" panose="02020603050405020304" pitchFamily="18" charset="0"/>
                <a:cs typeface="Times New Roman" panose="02020603050405020304" pitchFamily="18" charset="0"/>
              </a:rPr>
              <a:t>atrium </a:t>
            </a:r>
            <a:r>
              <a:rPr lang="en-US" dirty="0" err="1">
                <a:latin typeface="Times New Roman" panose="02020603050405020304" pitchFamily="18" charset="0"/>
                <a:cs typeface="Times New Roman" panose="02020603050405020304" pitchFamily="18" charset="0"/>
              </a:rPr>
              <a:t>retrogradely</a:t>
            </a:r>
            <a:r>
              <a:rPr lang="en-US" dirty="0">
                <a:latin typeface="Times New Roman" panose="02020603050405020304" pitchFamily="18" charset="0"/>
                <a:cs typeface="Times New Roman" panose="02020603050405020304" pitchFamily="18" charset="0"/>
              </a:rPr>
              <a:t> returns to the </a:t>
            </a:r>
            <a:r>
              <a:rPr lang="en-US" dirty="0" smtClean="0">
                <a:latin typeface="Times New Roman" panose="02020603050405020304" pitchFamily="18" charset="0"/>
                <a:cs typeface="Times New Roman" panose="02020603050405020304" pitchFamily="18" charset="0"/>
              </a:rPr>
              <a:t>inferior vena cava </a:t>
            </a:r>
            <a:r>
              <a:rPr lang="en-US" dirty="0">
                <a:latin typeface="Times New Roman" panose="02020603050405020304" pitchFamily="18" charset="0"/>
                <a:cs typeface="Times New Roman" panose="02020603050405020304" pitchFamily="18" charset="0"/>
              </a:rPr>
              <a:t>(cough</a:t>
            </a:r>
            <a:r>
              <a:rPr lang="en-US" b="1"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56185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 y="1825624"/>
            <a:ext cx="6096003" cy="5032375"/>
          </a:xfrm>
        </p:spPr>
        <p:txBody>
          <a:bodyPr>
            <a:normAutofit fontScale="92500" lnSpcReduction="20000"/>
          </a:bodyPr>
          <a:lstStyle/>
          <a:p>
            <a:pPr marL="0" indent="0">
              <a:buNone/>
            </a:pPr>
            <a:r>
              <a:rPr lang="en-US" dirty="0">
                <a:latin typeface="Times New Roman" panose="02020603050405020304" pitchFamily="18" charset="0"/>
                <a:cs typeface="Times New Roman" panose="02020603050405020304" pitchFamily="18" charset="0"/>
              </a:rPr>
              <a:t>TRANSMISSION OF EMBOLUS FROM THE VENOUS NETWORK INTO THE ARTERIAL BLOODFLOW</a:t>
            </a:r>
          </a:p>
          <a:p>
            <a:r>
              <a:rPr lang="en-US" dirty="0">
                <a:latin typeface="Times New Roman" panose="02020603050405020304" pitchFamily="18" charset="0"/>
                <a:cs typeface="Times New Roman" panose="02020603050405020304" pitchFamily="18" charset="0"/>
              </a:rPr>
              <a:t>O</a:t>
            </a:r>
            <a:r>
              <a:rPr lang="en-US" dirty="0" smtClean="0">
                <a:latin typeface="Times New Roman" panose="02020603050405020304" pitchFamily="18" charset="0"/>
                <a:cs typeface="Times New Roman" panose="02020603050405020304" pitchFamily="18" charset="0"/>
              </a:rPr>
              <a:t>ccurs </a:t>
            </a:r>
            <a:r>
              <a:rPr lang="en-US" dirty="0">
                <a:latin typeface="Times New Roman" panose="02020603050405020304" pitchFamily="18" charset="0"/>
                <a:cs typeface="Times New Roman" panose="02020603050405020304" pitchFamily="18" charset="0"/>
              </a:rPr>
              <a:t>in the presence of congenital defects on the atrial or ventricular septum of the heart with the presence of higher pressure in the right half of the heart</a:t>
            </a:r>
          </a:p>
          <a:p>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the case of an atrial or ventricular defect, an embolus that arrives in the right atrium or ventricle can pass through the defect into the left atrium or left ventricle and enter the systemic circulation (if there were no defect, the embolus would end up in the pulmonary artery following the blood flow)</a:t>
            </a:r>
          </a:p>
        </p:txBody>
      </p:sp>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PARADOXICAL EMBOLISM</a:t>
            </a:r>
            <a:endParaRPr lang="en-US" sz="3400" dirty="0"/>
          </a:p>
        </p:txBody>
      </p:sp>
      <p:pic>
        <p:nvPicPr>
          <p:cNvPr id="7" name="object 4"/>
          <p:cNvPicPr/>
          <p:nvPr/>
        </p:nvPicPr>
        <p:blipFill>
          <a:blip r:embed="rId2" cstate="print"/>
          <a:stretch>
            <a:fillRect/>
          </a:stretch>
        </p:blipFill>
        <p:spPr>
          <a:xfrm>
            <a:off x="6428935" y="1198235"/>
            <a:ext cx="5763065" cy="5576280"/>
          </a:xfrm>
          <a:prstGeom prst="rect">
            <a:avLst/>
          </a:prstGeom>
        </p:spPr>
      </p:pic>
    </p:spTree>
    <p:extLst>
      <p:ext uri="{BB962C8B-B14F-4D97-AF65-F5344CB8AC3E}">
        <p14:creationId xmlns:p14="http://schemas.microsoft.com/office/powerpoint/2010/main" val="137259293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sp>
        <p:nvSpPr>
          <p:cNvPr id="6" name="Content Placeholder 2"/>
          <p:cNvSpPr txBox="1">
            <a:spLocks/>
          </p:cNvSpPr>
          <p:nvPr/>
        </p:nvSpPr>
        <p:spPr>
          <a:xfrm>
            <a:off x="6095997" y="1825625"/>
            <a:ext cx="6096003" cy="50323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latin typeface="Times New Roman" panose="02020603050405020304" pitchFamily="18" charset="0"/>
                <a:cs typeface="Times New Roman" panose="02020603050405020304" pitchFamily="18" charset="0"/>
              </a:rPr>
              <a:t>ACCORDING TO THE TYPE OF EMBOLUS, IT IS </a:t>
            </a:r>
            <a:r>
              <a:rPr lang="en-US" b="1" dirty="0" smtClean="0">
                <a:latin typeface="Times New Roman" panose="02020603050405020304" pitchFamily="18" charset="0"/>
                <a:cs typeface="Times New Roman" panose="02020603050405020304" pitchFamily="18" charset="0"/>
              </a:rPr>
              <a:t>CLASSIFIED</a:t>
            </a:r>
            <a:r>
              <a:rPr lang="en-US" b="1" dirty="0" smtClean="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INTO:</a:t>
            </a:r>
          </a:p>
          <a:p>
            <a:pPr marL="0" indent="0">
              <a:buNone/>
            </a:pPr>
            <a:r>
              <a:rPr lang="en-US" dirty="0" smtClean="0">
                <a:latin typeface="Times New Roman" panose="02020603050405020304" pitchFamily="18" charset="0"/>
                <a:cs typeface="Times New Roman" panose="02020603050405020304" pitchFamily="18" charset="0"/>
              </a:rPr>
              <a:t>1</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a:t>
            </a:r>
            <a:r>
              <a:rPr lang="en-US" dirty="0" err="1" smtClean="0">
                <a:latin typeface="Times New Roman" panose="02020603050405020304" pitchFamily="18" charset="0"/>
                <a:cs typeface="Times New Roman" panose="02020603050405020304" pitchFamily="18" charset="0"/>
              </a:rPr>
              <a:t>hrombo</a:t>
            </a:r>
            <a:r>
              <a:rPr lang="en-US" dirty="0" smtClean="0">
                <a:latin typeface="Times New Roman" panose="02020603050405020304" pitchFamily="18" charset="0"/>
                <a:cs typeface="Times New Roman" panose="02020603050405020304" pitchFamily="18" charset="0"/>
              </a:rPr>
              <a:t> embolism</a:t>
            </a:r>
          </a:p>
          <a:p>
            <a:pPr marL="0" indent="0">
              <a:buNone/>
            </a:pPr>
            <a:r>
              <a:rPr lang="en-US" dirty="0" smtClean="0">
                <a:latin typeface="Times New Roman" panose="02020603050405020304" pitchFamily="18" charset="0"/>
                <a:cs typeface="Times New Roman" panose="02020603050405020304" pitchFamily="18" charset="0"/>
              </a:rPr>
              <a:t>2. Fat embolism</a:t>
            </a:r>
          </a:p>
          <a:p>
            <a:pPr marL="0" indent="0">
              <a:buNone/>
            </a:pPr>
            <a:r>
              <a:rPr lang="en-US" dirty="0" smtClean="0">
                <a:latin typeface="Times New Roman" panose="02020603050405020304" pitchFamily="18" charset="0"/>
                <a:cs typeface="Times New Roman" panose="02020603050405020304" pitchFamily="18" charset="0"/>
              </a:rPr>
              <a:t>3. Air and gas embolism</a:t>
            </a:r>
          </a:p>
          <a:p>
            <a:pPr marL="0" indent="0">
              <a:buNone/>
            </a:pPr>
            <a:r>
              <a:rPr lang="en-US" dirty="0" smtClean="0">
                <a:latin typeface="Times New Roman" panose="02020603050405020304" pitchFamily="18" charset="0"/>
                <a:cs typeface="Times New Roman" panose="02020603050405020304" pitchFamily="18" charset="0"/>
              </a:rPr>
              <a:t>4. Amniotic embolism</a:t>
            </a:r>
          </a:p>
          <a:p>
            <a:pPr marL="0" indent="0">
              <a:buNone/>
            </a:pPr>
            <a:r>
              <a:rPr lang="en-US" dirty="0" smtClean="0">
                <a:latin typeface="Times New Roman" panose="02020603050405020304" pitchFamily="18" charset="0"/>
                <a:cs typeface="Times New Roman" panose="02020603050405020304" pitchFamily="18" charset="0"/>
              </a:rPr>
              <a:t>5. Cell embolism</a:t>
            </a:r>
          </a:p>
          <a:p>
            <a:pPr marL="0" indent="0">
              <a:buNone/>
            </a:pPr>
            <a:r>
              <a:rPr lang="en-US" dirty="0" smtClean="0">
                <a:latin typeface="Times New Roman" panose="02020603050405020304" pitchFamily="18" charset="0"/>
                <a:cs typeface="Times New Roman" panose="02020603050405020304" pitchFamily="18" charset="0"/>
              </a:rPr>
              <a:t>6. Embolism by microorganisms</a:t>
            </a:r>
          </a:p>
          <a:p>
            <a:pPr marL="0" indent="0">
              <a:buNone/>
            </a:pPr>
            <a:r>
              <a:rPr lang="en-US" dirty="0" smtClean="0">
                <a:latin typeface="Times New Roman" panose="02020603050405020304" pitchFamily="18" charset="0"/>
                <a:cs typeface="Times New Roman" panose="02020603050405020304" pitchFamily="18" charset="0"/>
              </a:rPr>
              <a:t>7. Embolism with foreign bodies</a:t>
            </a:r>
            <a:endParaRPr lang="en-US" dirty="0">
              <a:latin typeface="Times New Roman" panose="02020603050405020304" pitchFamily="18" charset="0"/>
              <a:cs typeface="Times New Roman" panose="02020603050405020304" pitchFamily="18" charset="0"/>
            </a:endParaRPr>
          </a:p>
        </p:txBody>
      </p:sp>
      <p:sp>
        <p:nvSpPr>
          <p:cNvPr id="7" name="Content Placeholder 2"/>
          <p:cNvSpPr txBox="1">
            <a:spLocks/>
          </p:cNvSpPr>
          <p:nvPr/>
        </p:nvSpPr>
        <p:spPr>
          <a:xfrm>
            <a:off x="-3" y="1825624"/>
            <a:ext cx="6096003" cy="5032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smtClean="0">
                <a:latin typeface="Times New Roman" panose="02020603050405020304" pitchFamily="18" charset="0"/>
                <a:cs typeface="Times New Roman" panose="02020603050405020304" pitchFamily="18" charset="0"/>
              </a:rPr>
              <a:t>ACCORDING TO THE PART OF THE BLOOD FLOW WHERE IT HAPPENS:</a:t>
            </a:r>
          </a:p>
          <a:p>
            <a:pPr marL="0" indent="0">
              <a:buFont typeface="Arial" panose="020B0604020202020204" pitchFamily="34" charset="0"/>
              <a:buNone/>
            </a:pPr>
            <a:endParaRPr lang="en-US" b="1" dirty="0" smtClean="0">
              <a:latin typeface="Times New Roman" panose="02020603050405020304" pitchFamily="18" charset="0"/>
              <a:cs typeface="Times New Roman" panose="02020603050405020304" pitchFamily="18" charset="0"/>
            </a:endParaRPr>
          </a:p>
          <a:p>
            <a:pPr marL="417195" indent="-405130">
              <a:lnSpc>
                <a:spcPct val="100000"/>
              </a:lnSpc>
              <a:spcBef>
                <a:spcPts val="505"/>
              </a:spcBef>
              <a:buFont typeface="Arial" panose="020B0604020202020204" pitchFamily="34" charset="0"/>
              <a:buAutoNum type="arabicPeriod"/>
              <a:tabLst>
                <a:tab pos="417830" algn="l"/>
              </a:tabLst>
            </a:pPr>
            <a:r>
              <a:rPr lang="en-US" dirty="0" smtClean="0">
                <a:latin typeface="Times New Roman"/>
                <a:cs typeface="Times New Roman"/>
              </a:rPr>
              <a:t>PULMONARY EMBOLISM</a:t>
            </a:r>
          </a:p>
          <a:p>
            <a:pPr marL="417195" indent="-405130">
              <a:lnSpc>
                <a:spcPct val="100000"/>
              </a:lnSpc>
              <a:spcBef>
                <a:spcPts val="505"/>
              </a:spcBef>
              <a:buFont typeface="Arial" panose="020B0604020202020204" pitchFamily="34" charset="0"/>
              <a:buAutoNum type="arabicPeriod"/>
              <a:tabLst>
                <a:tab pos="417830" algn="l"/>
              </a:tabLst>
            </a:pPr>
            <a:r>
              <a:rPr lang="en-US" dirty="0" smtClean="0">
                <a:latin typeface="Times New Roman"/>
                <a:cs typeface="Times New Roman"/>
              </a:rPr>
              <a:t>SYSTEMIC EMBOLISM</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619859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pic>
        <p:nvPicPr>
          <p:cNvPr id="4" name="Picture 3"/>
          <p:cNvPicPr>
            <a:picLocks noChangeAspect="1"/>
          </p:cNvPicPr>
          <p:nvPr/>
        </p:nvPicPr>
        <p:blipFill>
          <a:blip r:embed="rId2"/>
          <a:stretch>
            <a:fillRect/>
          </a:stretch>
        </p:blipFill>
        <p:spPr>
          <a:xfrm>
            <a:off x="6096000" y="0"/>
            <a:ext cx="6096000" cy="7000875"/>
          </a:xfrm>
          <a:prstGeom prst="rect">
            <a:avLst/>
          </a:prstGeom>
        </p:spPr>
      </p:pic>
      <p:sp>
        <p:nvSpPr>
          <p:cNvPr id="9" name="Content Placeholder 2"/>
          <p:cNvSpPr txBox="1">
            <a:spLocks noGrp="1"/>
          </p:cNvSpPr>
          <p:nvPr>
            <p:ph idx="1"/>
          </p:nvPr>
        </p:nvSpPr>
        <p:spPr>
          <a:xfrm>
            <a:off x="0" y="1839692"/>
            <a:ext cx="6096000" cy="501830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most common form of embolism</a:t>
            </a:r>
          </a:p>
          <a:p>
            <a:r>
              <a:rPr lang="en-US" dirty="0" smtClean="0">
                <a:latin typeface="Times New Roman" panose="02020603050405020304" pitchFamily="18" charset="0"/>
                <a:cs typeface="Times New Roman" panose="02020603050405020304" pitchFamily="18" charset="0"/>
              </a:rPr>
              <a:t>Pulmonary </a:t>
            </a:r>
            <a:r>
              <a:rPr lang="en-US" dirty="0">
                <a:latin typeface="Times New Roman" panose="02020603050405020304" pitchFamily="18" charset="0"/>
                <a:cs typeface="Times New Roman" panose="02020603050405020304" pitchFamily="18" charset="0"/>
              </a:rPr>
              <a:t>embolism: 50% of all autopsy findings</a:t>
            </a:r>
          </a:p>
          <a:p>
            <a:r>
              <a:rPr lang="en-US" dirty="0">
                <a:latin typeface="Times New Roman" panose="02020603050405020304" pitchFamily="18" charset="0"/>
                <a:cs typeface="Times New Roman" panose="02020603050405020304" pitchFamily="18" charset="0"/>
              </a:rPr>
              <a:t>95% of pulmonary embolus originate from the deep veins of the lower extremities, less often from the superficial veins. leg and pelvic veins (</a:t>
            </a:r>
            <a:r>
              <a:rPr lang="en-US" dirty="0" err="1">
                <a:latin typeface="Times New Roman" panose="02020603050405020304" pitchFamily="18" charset="0"/>
                <a:cs typeface="Times New Roman" panose="02020603050405020304" pitchFamily="18" charset="0"/>
              </a:rPr>
              <a:t>periprostatic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periovarian</a:t>
            </a:r>
            <a:r>
              <a:rPr lang="en-US" dirty="0">
                <a:latin typeface="Times New Roman" panose="02020603050405020304" pitchFamily="18" charset="0"/>
                <a:cs typeface="Times New Roman" panose="02020603050405020304" pitchFamily="18" charset="0"/>
              </a:rPr>
              <a:t> plexuses and uterine veins)</a:t>
            </a:r>
          </a:p>
          <a:p>
            <a:r>
              <a:rPr lang="en-US" dirty="0" smtClean="0">
                <a:latin typeface="Times New Roman" panose="02020603050405020304" pitchFamily="18" charset="0"/>
                <a:cs typeface="Times New Roman" panose="02020603050405020304" pitchFamily="18" charset="0"/>
              </a:rPr>
              <a:t>Frequency</a:t>
            </a:r>
            <a:r>
              <a:rPr lang="en-US" dirty="0">
                <a:latin typeface="Times New Roman" panose="02020603050405020304" pitchFamily="18" charset="0"/>
                <a:cs typeface="Times New Roman" panose="02020603050405020304" pitchFamily="18" charset="0"/>
              </a:rPr>
              <a:t>: 20-25 per 100,000</a:t>
            </a:r>
          </a:p>
          <a:p>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the last 20 years mortality has decreased from 6% to 2%</a:t>
            </a:r>
          </a:p>
        </p:txBody>
      </p:sp>
    </p:spTree>
    <p:extLst>
      <p:ext uri="{BB962C8B-B14F-4D97-AF65-F5344CB8AC3E}">
        <p14:creationId xmlns:p14="http://schemas.microsoft.com/office/powerpoint/2010/main" val="34781584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 y="1825624"/>
            <a:ext cx="6096003" cy="5032375"/>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D</a:t>
            </a:r>
            <a:r>
              <a:rPr lang="en-US" dirty="0" smtClean="0">
                <a:latin typeface="Times New Roman" panose="02020603050405020304" pitchFamily="18" charset="0"/>
                <a:cs typeface="Times New Roman" panose="02020603050405020304" pitchFamily="18" charset="0"/>
              </a:rPr>
              <a:t>epending </a:t>
            </a:r>
            <a:r>
              <a:rPr lang="en-US" dirty="0">
                <a:latin typeface="Times New Roman" panose="02020603050405020304" pitchFamily="18" charset="0"/>
                <a:cs typeface="Times New Roman" panose="02020603050405020304" pitchFamily="18" charset="0"/>
              </a:rPr>
              <a:t>on the size and length, </a:t>
            </a:r>
            <a:r>
              <a:rPr lang="en-US" dirty="0" err="1">
                <a:latin typeface="Times New Roman" panose="02020603050405020304" pitchFamily="18" charset="0"/>
                <a:cs typeface="Times New Roman" panose="02020603050405020304" pitchFamily="18" charset="0"/>
              </a:rPr>
              <a:t>thromboemboli</a:t>
            </a:r>
            <a:r>
              <a:rPr lang="en-US" dirty="0">
                <a:latin typeface="Times New Roman" panose="02020603050405020304" pitchFamily="18" charset="0"/>
                <a:cs typeface="Times New Roman" panose="02020603050405020304" pitchFamily="18" charset="0"/>
              </a:rPr>
              <a:t> can:</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1. Clog </a:t>
            </a:r>
            <a:r>
              <a:rPr lang="en-US" dirty="0">
                <a:latin typeface="Times New Roman" panose="02020603050405020304" pitchFamily="18" charset="0"/>
                <a:cs typeface="Times New Roman" panose="02020603050405020304" pitchFamily="18" charset="0"/>
              </a:rPr>
              <a:t>the trunk of the pulmonary artery</a:t>
            </a:r>
          </a:p>
          <a:p>
            <a:pPr marL="0" indent="0">
              <a:buNone/>
            </a:pPr>
            <a:r>
              <a:rPr lang="en-US" dirty="0" smtClean="0">
                <a:latin typeface="Times New Roman" panose="02020603050405020304" pitchFamily="18" charset="0"/>
                <a:cs typeface="Times New Roman" panose="02020603050405020304" pitchFamily="18" charset="0"/>
              </a:rPr>
              <a:t>2. To </a:t>
            </a:r>
            <a:r>
              <a:rPr lang="en-US" dirty="0">
                <a:latin typeface="Times New Roman" panose="02020603050405020304" pitchFamily="18" charset="0"/>
                <a:cs typeface="Times New Roman" panose="02020603050405020304" pitchFamily="18" charset="0"/>
              </a:rPr>
              <a:t>stop at the bifurcation of the pulmonary artery</a:t>
            </a:r>
          </a:p>
          <a:p>
            <a:pPr marL="0" indent="0">
              <a:buNone/>
            </a:pPr>
            <a:r>
              <a:rPr lang="en-US" dirty="0" smtClean="0">
                <a:latin typeface="Times New Roman" panose="02020603050405020304" pitchFamily="18" charset="0"/>
                <a:cs typeface="Times New Roman" panose="02020603050405020304" pitchFamily="18" charset="0"/>
              </a:rPr>
              <a:t>3. To </a:t>
            </a:r>
            <a:r>
              <a:rPr lang="en-US" dirty="0">
                <a:latin typeface="Times New Roman" panose="02020603050405020304" pitchFamily="18" charset="0"/>
                <a:cs typeface="Times New Roman" panose="02020603050405020304" pitchFamily="18" charset="0"/>
              </a:rPr>
              <a:t>reach the smaller branches of the pulmonary artery</a:t>
            </a:r>
          </a:p>
          <a:p>
            <a:pPr marL="0" indent="0">
              <a:buNone/>
            </a:pPr>
            <a:r>
              <a:rPr lang="en-US" dirty="0" smtClean="0">
                <a:latin typeface="Times New Roman" panose="02020603050405020304" pitchFamily="18" charset="0"/>
                <a:cs typeface="Times New Roman" panose="02020603050405020304" pitchFamily="18" charset="0"/>
              </a:rPr>
              <a:t>4. To </a:t>
            </a:r>
            <a:r>
              <a:rPr lang="en-US" dirty="0">
                <a:latin typeface="Times New Roman" panose="02020603050405020304" pitchFamily="18" charset="0"/>
                <a:cs typeface="Times New Roman" panose="02020603050405020304" pitchFamily="18" charset="0"/>
              </a:rPr>
              <a:t>lead to paradoxical embolism</a:t>
            </a:r>
          </a:p>
        </p:txBody>
      </p:sp>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pic>
        <p:nvPicPr>
          <p:cNvPr id="7" name="object 4"/>
          <p:cNvPicPr/>
          <p:nvPr/>
        </p:nvPicPr>
        <p:blipFill>
          <a:blip r:embed="rId2" cstate="print"/>
          <a:stretch>
            <a:fillRect/>
          </a:stretch>
        </p:blipFill>
        <p:spPr>
          <a:xfrm>
            <a:off x="7202658" y="53095"/>
            <a:ext cx="4989342" cy="3899927"/>
          </a:xfrm>
          <a:prstGeom prst="rect">
            <a:avLst/>
          </a:prstGeom>
        </p:spPr>
      </p:pic>
      <p:pic>
        <p:nvPicPr>
          <p:cNvPr id="8" name="object 7"/>
          <p:cNvPicPr/>
          <p:nvPr/>
        </p:nvPicPr>
        <p:blipFill>
          <a:blip r:embed="rId3" cstate="print"/>
          <a:stretch>
            <a:fillRect/>
          </a:stretch>
        </p:blipFill>
        <p:spPr>
          <a:xfrm>
            <a:off x="7251895" y="3953022"/>
            <a:ext cx="4890868" cy="3171443"/>
          </a:xfrm>
          <a:prstGeom prst="rect">
            <a:avLst/>
          </a:prstGeom>
        </p:spPr>
      </p:pic>
    </p:spTree>
    <p:extLst>
      <p:ext uri="{BB962C8B-B14F-4D97-AF65-F5344CB8AC3E}">
        <p14:creationId xmlns:p14="http://schemas.microsoft.com/office/powerpoint/2010/main" val="80728720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 y="1825624"/>
            <a:ext cx="12192003" cy="5032375"/>
          </a:xfrm>
        </p:spPr>
        <p:txBody>
          <a:bodyPr>
            <a:normAutofit/>
          </a:bodyPr>
          <a:lstStyle/>
          <a:p>
            <a:pPr marL="0" indent="0">
              <a:buNone/>
            </a:pPr>
            <a:r>
              <a:rPr lang="en-US" dirty="0" smtClean="0">
                <a:latin typeface="Times New Roman" panose="02020603050405020304" pitchFamily="18" charset="0"/>
                <a:cs typeface="Times New Roman" panose="02020603050405020304" pitchFamily="18" charset="0"/>
              </a:rPr>
              <a:t>1. 60-80</a:t>
            </a:r>
            <a:r>
              <a:rPr lang="en-US" dirty="0">
                <a:latin typeface="Times New Roman" panose="02020603050405020304" pitchFamily="18" charset="0"/>
                <a:cs typeface="Times New Roman" panose="02020603050405020304" pitchFamily="18" charset="0"/>
              </a:rPr>
              <a:t>% of pulmonary emboli are asymptomatic</a:t>
            </a:r>
          </a:p>
          <a:p>
            <a:pPr marL="0" indent="0">
              <a:buNone/>
            </a:pPr>
            <a:r>
              <a:rPr lang="en-US" dirty="0" smtClean="0">
                <a:latin typeface="Times New Roman" panose="02020603050405020304" pitchFamily="18" charset="0"/>
                <a:cs typeface="Times New Roman" panose="02020603050405020304" pitchFamily="18" charset="0"/>
              </a:rPr>
              <a:t>2. pulmonary </a:t>
            </a:r>
            <a:r>
              <a:rPr lang="en-US" dirty="0">
                <a:latin typeface="Times New Roman" panose="02020603050405020304" pitchFamily="18" charset="0"/>
                <a:cs typeface="Times New Roman" panose="02020603050405020304" pitchFamily="18" charset="0"/>
              </a:rPr>
              <a:t>infarction (obstruction of the small terminal branches of the pulmonary artery is usually associated with pulmonary infarction)</a:t>
            </a:r>
          </a:p>
          <a:p>
            <a:pPr marL="0" indent="0">
              <a:buNone/>
            </a:pPr>
            <a:r>
              <a:rPr lang="en-US" dirty="0" smtClean="0">
                <a:latin typeface="Times New Roman" panose="02020603050405020304" pitchFamily="18" charset="0"/>
                <a:cs typeface="Times New Roman" panose="02020603050405020304" pitchFamily="18" charset="0"/>
              </a:rPr>
              <a:t>3. obstruction </a:t>
            </a:r>
            <a:r>
              <a:rPr lang="en-US" dirty="0">
                <a:latin typeface="Times New Roman" panose="02020603050405020304" pitchFamily="18" charset="0"/>
                <a:cs typeface="Times New Roman" panose="02020603050405020304" pitchFamily="18" charset="0"/>
              </a:rPr>
              <a:t>of medium-sized arteries leads to centrally localized pulmonary hemorrhage</a:t>
            </a:r>
          </a:p>
          <a:p>
            <a:pPr marL="0" indent="0">
              <a:buNone/>
            </a:pPr>
            <a:r>
              <a:rPr lang="en-US" dirty="0" smtClean="0">
                <a:latin typeface="Times New Roman" panose="02020603050405020304" pitchFamily="18" charset="0"/>
                <a:cs typeface="Times New Roman" panose="02020603050405020304" pitchFamily="18" charset="0"/>
              </a:rPr>
              <a:t>4. multiple </a:t>
            </a:r>
            <a:r>
              <a:rPr lang="en-US" dirty="0">
                <a:latin typeface="Times New Roman" panose="02020603050405020304" pitchFamily="18" charset="0"/>
                <a:cs typeface="Times New Roman" panose="02020603050405020304" pitchFamily="18" charset="0"/>
              </a:rPr>
              <a:t>emboli that occur over a long period of time lead to hypertension in the pulmonary artery with right ventricular failure and the development of chronic pulmonary heart disease (</a:t>
            </a:r>
            <a:r>
              <a:rPr lang="en-US" dirty="0" err="1">
                <a:latin typeface="Times New Roman" panose="02020603050405020304" pitchFamily="18" charset="0"/>
                <a:cs typeface="Times New Roman" panose="02020603050405020304" pitchFamily="18" charset="0"/>
              </a:rPr>
              <a:t>cor</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pulmonale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chronicum</a:t>
            </a:r>
            <a:r>
              <a:rPr lang="en-US" dirty="0">
                <a:latin typeface="Times New Roman" panose="02020603050405020304" pitchFamily="18" charset="0"/>
                <a:cs typeface="Times New Roman" panose="02020603050405020304" pitchFamily="18" charset="0"/>
              </a:rPr>
              <a:t>)</a:t>
            </a:r>
          </a:p>
          <a:p>
            <a:pPr marL="0" indent="0">
              <a:buNone/>
            </a:pPr>
            <a:r>
              <a:rPr lang="en-US" dirty="0" smtClean="0">
                <a:latin typeface="Times New Roman" panose="02020603050405020304" pitchFamily="18" charset="0"/>
                <a:cs typeface="Times New Roman" panose="02020603050405020304" pitchFamily="18" charset="0"/>
              </a:rPr>
              <a:t>5. </a:t>
            </a:r>
            <a:r>
              <a:rPr lang="en-US" dirty="0" err="1" smtClean="0">
                <a:latin typeface="Times New Roman" panose="02020603050405020304" pitchFamily="18" charset="0"/>
                <a:cs typeface="Times New Roman" panose="02020603050405020304" pitchFamily="18" charset="0"/>
              </a:rPr>
              <a:t>cor</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pulmonale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acutum</a:t>
            </a:r>
            <a:r>
              <a:rPr lang="en-US" dirty="0">
                <a:latin typeface="Times New Roman" panose="02020603050405020304" pitchFamily="18" charset="0"/>
                <a:cs typeface="Times New Roman" panose="02020603050405020304" pitchFamily="18" charset="0"/>
              </a:rPr>
              <a:t> – right ventricular failure and sudden death that occurs when 60% of the pulmonary circulation is obstructed by an embolus.</a:t>
            </a:r>
          </a:p>
        </p:txBody>
      </p:sp>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PULMONARY EMBOLISM</a:t>
            </a:r>
            <a:endParaRPr lang="en-US" sz="3400" dirty="0"/>
          </a:p>
        </p:txBody>
      </p:sp>
      <p:sp>
        <p:nvSpPr>
          <p:cNvPr id="2" name="Rectangle 1"/>
          <p:cNvSpPr/>
          <p:nvPr/>
        </p:nvSpPr>
        <p:spPr>
          <a:xfrm>
            <a:off x="5968609" y="278277"/>
            <a:ext cx="6350778" cy="615553"/>
          </a:xfrm>
          <a:prstGeom prst="rect">
            <a:avLst/>
          </a:prstGeom>
        </p:spPr>
        <p:txBody>
          <a:bodyPr wrap="none">
            <a:spAutoFit/>
          </a:bodyPr>
          <a:lstStyle/>
          <a:p>
            <a:r>
              <a:rPr lang="en-US" sz="3400" b="1" dirty="0">
                <a:latin typeface="Times New Roman" panose="02020603050405020304" pitchFamily="18" charset="0"/>
                <a:cs typeface="Times New Roman" panose="02020603050405020304" pitchFamily="18" charset="0"/>
              </a:rPr>
              <a:t>CLINICAL MANIFESTATIONS</a:t>
            </a:r>
          </a:p>
        </p:txBody>
      </p:sp>
    </p:spTree>
    <p:extLst>
      <p:ext uri="{BB962C8B-B14F-4D97-AF65-F5344CB8AC3E}">
        <p14:creationId xmlns:p14="http://schemas.microsoft.com/office/powerpoint/2010/main" val="34792405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sp>
        <p:nvSpPr>
          <p:cNvPr id="7" name="Content Placeholder 2"/>
          <p:cNvSpPr txBox="1">
            <a:spLocks/>
          </p:cNvSpPr>
          <p:nvPr/>
        </p:nvSpPr>
        <p:spPr>
          <a:xfrm>
            <a:off x="128951" y="1825625"/>
            <a:ext cx="11786384" cy="5032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latin typeface="Times New Roman" panose="02020603050405020304" pitchFamily="18" charset="0"/>
                <a:cs typeface="Times New Roman" panose="02020603050405020304" pitchFamily="18" charset="0"/>
              </a:rPr>
              <a:t>6. massive </a:t>
            </a:r>
            <a:r>
              <a:rPr lang="en-US" dirty="0">
                <a:latin typeface="Times New Roman" panose="02020603050405020304" pitchFamily="18" charset="0"/>
                <a:cs typeface="Times New Roman" panose="02020603050405020304" pitchFamily="18" charset="0"/>
              </a:rPr>
              <a:t>thrombus emboli (several centimeters long, with the same diameter as the femoral vein) can create an obstruction in the outflow tract of the right ventricle or in the trunk of the pulmonary artery, leading to circulatory obstruction and death.</a:t>
            </a:r>
          </a:p>
          <a:p>
            <a:pPr marL="0" indent="0">
              <a:buNone/>
            </a:pPr>
            <a:r>
              <a:rPr lang="en-US" dirty="0" smtClean="0">
                <a:latin typeface="Times New Roman" panose="02020603050405020304" pitchFamily="18" charset="0"/>
                <a:cs typeface="Times New Roman" panose="02020603050405020304" pitchFamily="18" charset="0"/>
              </a:rPr>
              <a:t>7. medium-sized </a:t>
            </a:r>
            <a:r>
              <a:rPr lang="en-US" dirty="0">
                <a:latin typeface="Times New Roman" panose="02020603050405020304" pitchFamily="18" charset="0"/>
                <a:cs typeface="Times New Roman" panose="02020603050405020304" pitchFamily="18" charset="0"/>
              </a:rPr>
              <a:t>tomb emboli arrest and lead to obstruction in the left and right branches of the pulmonary artery</a:t>
            </a:r>
          </a:p>
          <a:p>
            <a:pPr marL="0" indent="0">
              <a:buNone/>
            </a:pPr>
            <a:r>
              <a:rPr lang="en-US" dirty="0" smtClean="0">
                <a:latin typeface="Times New Roman" panose="02020603050405020304" pitchFamily="18" charset="0"/>
                <a:cs typeface="Times New Roman" panose="02020603050405020304" pitchFamily="18" charset="0"/>
              </a:rPr>
              <a:t>8. in </a:t>
            </a:r>
            <a:r>
              <a:rPr lang="en-US" dirty="0">
                <a:latin typeface="Times New Roman" panose="02020603050405020304" pitchFamily="18" charset="0"/>
                <a:cs typeface="Times New Roman" panose="02020603050405020304" pitchFamily="18" charset="0"/>
              </a:rPr>
              <a:t>healthy individuals, these medium-sized emboli practically obstruct the branches of the pulmonary artery and create an area in which nutritional nutrition via the bronchial arteries is normal, but gas exchange cannot be carried out - there is no infarction, but hypoxemia occurs.</a:t>
            </a:r>
          </a:p>
        </p:txBody>
      </p:sp>
      <p:sp>
        <p:nvSpPr>
          <p:cNvPr id="8" name="Rectangle 7"/>
          <p:cNvSpPr/>
          <p:nvPr/>
        </p:nvSpPr>
        <p:spPr>
          <a:xfrm>
            <a:off x="5968609" y="278277"/>
            <a:ext cx="6350778" cy="615553"/>
          </a:xfrm>
          <a:prstGeom prst="rect">
            <a:avLst/>
          </a:prstGeom>
        </p:spPr>
        <p:txBody>
          <a:bodyPr wrap="none">
            <a:spAutoFit/>
          </a:bodyPr>
          <a:lstStyle/>
          <a:p>
            <a:r>
              <a:rPr lang="en-US" sz="3400" b="1" dirty="0">
                <a:latin typeface="Times New Roman" panose="02020603050405020304" pitchFamily="18" charset="0"/>
                <a:cs typeface="Times New Roman" panose="02020603050405020304" pitchFamily="18" charset="0"/>
              </a:rPr>
              <a:t>CLINICAL MANIFESTATIONS</a:t>
            </a:r>
          </a:p>
        </p:txBody>
      </p:sp>
    </p:spTree>
    <p:extLst>
      <p:ext uri="{BB962C8B-B14F-4D97-AF65-F5344CB8AC3E}">
        <p14:creationId xmlns:p14="http://schemas.microsoft.com/office/powerpoint/2010/main" val="6715906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4"/>
            <a:ext cx="11366696" cy="5032375"/>
          </a:xfrm>
        </p:spPr>
        <p:txBody>
          <a:bodyPr>
            <a:normAutofit lnSpcReduction="10000"/>
          </a:bodyPr>
          <a:lstStyle/>
          <a:p>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persons with insufficiency of the left half of the heart or in whom there are pulmonary vascular diseases, the bronchial circulation is damaged, so the lung tissue depends on the circulation by the pulmonary arteries in order to have adequate perfusion with blood and oxygen as well as for gas exchange - in these cases, medium-sized thrombi emboli lead to hemorrhagic infarction.</a:t>
            </a:r>
          </a:p>
          <a:p>
            <a:r>
              <a:rPr lang="en-US" dirty="0" smtClean="0">
                <a:latin typeface="Times New Roman" panose="02020603050405020304" pitchFamily="18" charset="0"/>
                <a:cs typeface="Times New Roman" panose="02020603050405020304" pitchFamily="18" charset="0"/>
              </a:rPr>
              <a:t>Small </a:t>
            </a:r>
            <a:r>
              <a:rPr lang="en-US" dirty="0">
                <a:latin typeface="Times New Roman" panose="02020603050405020304" pitchFamily="18" charset="0"/>
                <a:cs typeface="Times New Roman" panose="02020603050405020304" pitchFamily="18" charset="0"/>
              </a:rPr>
              <a:t>thrombus emboli stop in small branches and usually do not lead to significant consequences</a:t>
            </a:r>
          </a:p>
          <a:p>
            <a:r>
              <a:rPr lang="en-US" dirty="0" smtClean="0">
                <a:latin typeface="Times New Roman" panose="02020603050405020304" pitchFamily="18" charset="0"/>
                <a:cs typeface="Times New Roman" panose="02020603050405020304" pitchFamily="18" charset="0"/>
              </a:rPr>
              <a:t>Some </a:t>
            </a:r>
            <a:r>
              <a:rPr lang="en-US" dirty="0">
                <a:latin typeface="Times New Roman" panose="02020603050405020304" pitchFamily="18" charset="0"/>
                <a:cs typeface="Times New Roman" panose="02020603050405020304" pitchFamily="18" charset="0"/>
              </a:rPr>
              <a:t>of them quickly fragment and break down by fibrinolysis after stopping</a:t>
            </a:r>
          </a:p>
          <a:p>
            <a:r>
              <a:rPr lang="en-US" dirty="0" smtClean="0">
                <a:latin typeface="Times New Roman" panose="02020603050405020304" pitchFamily="18" charset="0"/>
                <a:cs typeface="Times New Roman" panose="02020603050405020304" pitchFamily="18" charset="0"/>
              </a:rPr>
              <a:t>Only </a:t>
            </a:r>
            <a:r>
              <a:rPr lang="en-US" dirty="0">
                <a:latin typeface="Times New Roman" panose="02020603050405020304" pitchFamily="18" charset="0"/>
                <a:cs typeface="Times New Roman" panose="02020603050405020304" pitchFamily="18" charset="0"/>
              </a:rPr>
              <a:t>if there are multiple (numerous) small emboli over a long period of time, an obstructive effect can occur with the development of pulmonary hypertension</a:t>
            </a:r>
          </a:p>
        </p:txBody>
      </p:sp>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spTree>
    <p:extLst>
      <p:ext uri="{BB962C8B-B14F-4D97-AF65-F5344CB8AC3E}">
        <p14:creationId xmlns:p14="http://schemas.microsoft.com/office/powerpoint/2010/main" val="188041785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grpSp>
        <p:nvGrpSpPr>
          <p:cNvPr id="7" name="object 3"/>
          <p:cNvGrpSpPr/>
          <p:nvPr/>
        </p:nvGrpSpPr>
        <p:grpSpPr>
          <a:xfrm>
            <a:off x="1713547" y="1348740"/>
            <a:ext cx="8764905" cy="5509260"/>
            <a:chOff x="605027" y="1595628"/>
            <a:chExt cx="8764905" cy="5509260"/>
          </a:xfrm>
        </p:grpSpPr>
        <p:pic>
          <p:nvPicPr>
            <p:cNvPr id="8" name="object 4"/>
            <p:cNvPicPr/>
            <p:nvPr/>
          </p:nvPicPr>
          <p:blipFill>
            <a:blip r:embed="rId2" cstate="print"/>
            <a:stretch>
              <a:fillRect/>
            </a:stretch>
          </p:blipFill>
          <p:spPr>
            <a:xfrm>
              <a:off x="605027" y="1607819"/>
              <a:ext cx="4191000" cy="2279904"/>
            </a:xfrm>
            <a:prstGeom prst="rect">
              <a:avLst/>
            </a:prstGeom>
          </p:spPr>
        </p:pic>
        <p:pic>
          <p:nvPicPr>
            <p:cNvPr id="9" name="object 5"/>
            <p:cNvPicPr/>
            <p:nvPr/>
          </p:nvPicPr>
          <p:blipFill>
            <a:blip r:embed="rId3" cstate="print"/>
            <a:stretch>
              <a:fillRect/>
            </a:stretch>
          </p:blipFill>
          <p:spPr>
            <a:xfrm>
              <a:off x="605027" y="3886200"/>
              <a:ext cx="4191000" cy="3208019"/>
            </a:xfrm>
            <a:prstGeom prst="rect">
              <a:avLst/>
            </a:prstGeom>
          </p:spPr>
        </p:pic>
        <p:sp>
          <p:nvSpPr>
            <p:cNvPr id="10" name="object 6"/>
            <p:cNvSpPr/>
            <p:nvPr/>
          </p:nvSpPr>
          <p:spPr>
            <a:xfrm>
              <a:off x="1828800" y="4572000"/>
              <a:ext cx="152400" cy="1524000"/>
            </a:xfrm>
            <a:custGeom>
              <a:avLst/>
              <a:gdLst/>
              <a:ahLst/>
              <a:cxnLst/>
              <a:rect l="l" t="t" r="r" b="b"/>
              <a:pathLst>
                <a:path w="152400" h="1524000">
                  <a:moveTo>
                    <a:pt x="76200" y="0"/>
                  </a:moveTo>
                  <a:lnTo>
                    <a:pt x="0" y="380999"/>
                  </a:lnTo>
                  <a:lnTo>
                    <a:pt x="38100" y="380999"/>
                  </a:lnTo>
                  <a:lnTo>
                    <a:pt x="38100" y="1523999"/>
                  </a:lnTo>
                  <a:lnTo>
                    <a:pt x="114300" y="1523999"/>
                  </a:lnTo>
                  <a:lnTo>
                    <a:pt x="114300" y="380999"/>
                  </a:lnTo>
                  <a:lnTo>
                    <a:pt x="152400" y="380999"/>
                  </a:lnTo>
                  <a:lnTo>
                    <a:pt x="76200" y="0"/>
                  </a:lnTo>
                  <a:close/>
                </a:path>
              </a:pathLst>
            </a:custGeom>
            <a:solidFill>
              <a:srgbClr val="5B9AD4"/>
            </a:solidFill>
          </p:spPr>
          <p:txBody>
            <a:bodyPr wrap="square" lIns="0" tIns="0" rIns="0" bIns="0" rtlCol="0"/>
            <a:lstStyle/>
            <a:p>
              <a:endParaRPr/>
            </a:p>
          </p:txBody>
        </p:sp>
        <p:pic>
          <p:nvPicPr>
            <p:cNvPr id="11" name="object 7"/>
            <p:cNvPicPr/>
            <p:nvPr/>
          </p:nvPicPr>
          <p:blipFill>
            <a:blip r:embed="rId4" cstate="print"/>
            <a:stretch>
              <a:fillRect/>
            </a:stretch>
          </p:blipFill>
          <p:spPr>
            <a:xfrm>
              <a:off x="4828032" y="1595628"/>
              <a:ext cx="4541519" cy="5509259"/>
            </a:xfrm>
            <a:prstGeom prst="rect">
              <a:avLst/>
            </a:prstGeom>
          </p:spPr>
        </p:pic>
        <p:sp>
          <p:nvSpPr>
            <p:cNvPr id="12" name="object 8"/>
            <p:cNvSpPr/>
            <p:nvPr/>
          </p:nvSpPr>
          <p:spPr>
            <a:xfrm>
              <a:off x="1821179" y="4539995"/>
              <a:ext cx="169545" cy="1564005"/>
            </a:xfrm>
            <a:custGeom>
              <a:avLst/>
              <a:gdLst/>
              <a:ahLst/>
              <a:cxnLst/>
              <a:rect l="l" t="t" r="r" b="b"/>
              <a:pathLst>
                <a:path w="169544" h="1564004">
                  <a:moveTo>
                    <a:pt x="39623" y="413003"/>
                  </a:moveTo>
                  <a:lnTo>
                    <a:pt x="39623" y="1563623"/>
                  </a:lnTo>
                  <a:lnTo>
                    <a:pt x="129539" y="1563623"/>
                  </a:lnTo>
                  <a:lnTo>
                    <a:pt x="129539" y="1556003"/>
                  </a:lnTo>
                  <a:lnTo>
                    <a:pt x="53339" y="1556003"/>
                  </a:lnTo>
                  <a:lnTo>
                    <a:pt x="45719" y="1549907"/>
                  </a:lnTo>
                  <a:lnTo>
                    <a:pt x="53339" y="1549907"/>
                  </a:lnTo>
                  <a:lnTo>
                    <a:pt x="53339" y="420623"/>
                  </a:lnTo>
                  <a:lnTo>
                    <a:pt x="45719" y="420623"/>
                  </a:lnTo>
                  <a:lnTo>
                    <a:pt x="39623" y="413003"/>
                  </a:lnTo>
                  <a:close/>
                </a:path>
                <a:path w="169544" h="1564004">
                  <a:moveTo>
                    <a:pt x="53339" y="1549907"/>
                  </a:moveTo>
                  <a:lnTo>
                    <a:pt x="45719" y="1549907"/>
                  </a:lnTo>
                  <a:lnTo>
                    <a:pt x="53339" y="1556003"/>
                  </a:lnTo>
                  <a:lnTo>
                    <a:pt x="53339" y="1549907"/>
                  </a:lnTo>
                  <a:close/>
                </a:path>
                <a:path w="169544" h="1564004">
                  <a:moveTo>
                    <a:pt x="115823" y="1549907"/>
                  </a:moveTo>
                  <a:lnTo>
                    <a:pt x="53339" y="1549907"/>
                  </a:lnTo>
                  <a:lnTo>
                    <a:pt x="53339" y="1556003"/>
                  </a:lnTo>
                  <a:lnTo>
                    <a:pt x="115823" y="1556003"/>
                  </a:lnTo>
                  <a:lnTo>
                    <a:pt x="115823" y="1549907"/>
                  </a:lnTo>
                  <a:close/>
                </a:path>
                <a:path w="169544" h="1564004">
                  <a:moveTo>
                    <a:pt x="152399" y="406907"/>
                  </a:moveTo>
                  <a:lnTo>
                    <a:pt x="115823" y="406907"/>
                  </a:lnTo>
                  <a:lnTo>
                    <a:pt x="115823" y="1556003"/>
                  </a:lnTo>
                  <a:lnTo>
                    <a:pt x="121919" y="1549907"/>
                  </a:lnTo>
                  <a:lnTo>
                    <a:pt x="129539" y="1549907"/>
                  </a:lnTo>
                  <a:lnTo>
                    <a:pt x="129539" y="420623"/>
                  </a:lnTo>
                  <a:lnTo>
                    <a:pt x="121919" y="420623"/>
                  </a:lnTo>
                  <a:lnTo>
                    <a:pt x="129539" y="413003"/>
                  </a:lnTo>
                  <a:lnTo>
                    <a:pt x="153619" y="413003"/>
                  </a:lnTo>
                  <a:lnTo>
                    <a:pt x="152399" y="406907"/>
                  </a:lnTo>
                  <a:close/>
                </a:path>
                <a:path w="169544" h="1564004">
                  <a:moveTo>
                    <a:pt x="129539" y="1549907"/>
                  </a:moveTo>
                  <a:lnTo>
                    <a:pt x="121919" y="1549907"/>
                  </a:lnTo>
                  <a:lnTo>
                    <a:pt x="115823" y="1556003"/>
                  </a:lnTo>
                  <a:lnTo>
                    <a:pt x="129539" y="1556003"/>
                  </a:lnTo>
                  <a:lnTo>
                    <a:pt x="129539" y="1549907"/>
                  </a:lnTo>
                  <a:close/>
                </a:path>
                <a:path w="169544" h="1564004">
                  <a:moveTo>
                    <a:pt x="83819" y="0"/>
                  </a:moveTo>
                  <a:lnTo>
                    <a:pt x="0" y="420623"/>
                  </a:lnTo>
                  <a:lnTo>
                    <a:pt x="39623" y="420623"/>
                  </a:lnTo>
                  <a:lnTo>
                    <a:pt x="39623" y="414527"/>
                  </a:lnTo>
                  <a:lnTo>
                    <a:pt x="15239" y="414527"/>
                  </a:lnTo>
                  <a:lnTo>
                    <a:pt x="7619" y="406907"/>
                  </a:lnTo>
                  <a:lnTo>
                    <a:pt x="16764" y="406907"/>
                  </a:lnTo>
                  <a:lnTo>
                    <a:pt x="84581" y="67817"/>
                  </a:lnTo>
                  <a:lnTo>
                    <a:pt x="77723" y="33527"/>
                  </a:lnTo>
                  <a:lnTo>
                    <a:pt x="90622" y="33527"/>
                  </a:lnTo>
                  <a:lnTo>
                    <a:pt x="83819" y="0"/>
                  </a:lnTo>
                  <a:close/>
                </a:path>
                <a:path w="169544" h="1564004">
                  <a:moveTo>
                    <a:pt x="53339" y="413003"/>
                  </a:moveTo>
                  <a:lnTo>
                    <a:pt x="39623" y="413003"/>
                  </a:lnTo>
                  <a:lnTo>
                    <a:pt x="45719" y="420623"/>
                  </a:lnTo>
                  <a:lnTo>
                    <a:pt x="53339" y="420623"/>
                  </a:lnTo>
                  <a:lnTo>
                    <a:pt x="53339" y="413003"/>
                  </a:lnTo>
                  <a:close/>
                </a:path>
                <a:path w="169544" h="1564004">
                  <a:moveTo>
                    <a:pt x="129539" y="413003"/>
                  </a:moveTo>
                  <a:lnTo>
                    <a:pt x="121919" y="420623"/>
                  </a:lnTo>
                  <a:lnTo>
                    <a:pt x="129539" y="420623"/>
                  </a:lnTo>
                  <a:lnTo>
                    <a:pt x="129539" y="413003"/>
                  </a:lnTo>
                  <a:close/>
                </a:path>
                <a:path w="169544" h="1564004">
                  <a:moveTo>
                    <a:pt x="153619" y="413003"/>
                  </a:moveTo>
                  <a:lnTo>
                    <a:pt x="129539" y="413003"/>
                  </a:lnTo>
                  <a:lnTo>
                    <a:pt x="129539" y="420623"/>
                  </a:lnTo>
                  <a:lnTo>
                    <a:pt x="169163" y="420623"/>
                  </a:lnTo>
                  <a:lnTo>
                    <a:pt x="167927" y="414527"/>
                  </a:lnTo>
                  <a:lnTo>
                    <a:pt x="153923" y="414527"/>
                  </a:lnTo>
                  <a:lnTo>
                    <a:pt x="153619" y="413003"/>
                  </a:lnTo>
                  <a:close/>
                </a:path>
                <a:path w="169544" h="1564004">
                  <a:moveTo>
                    <a:pt x="16764" y="406907"/>
                  </a:moveTo>
                  <a:lnTo>
                    <a:pt x="7619" y="406907"/>
                  </a:lnTo>
                  <a:lnTo>
                    <a:pt x="15239" y="414527"/>
                  </a:lnTo>
                  <a:lnTo>
                    <a:pt x="16764" y="406907"/>
                  </a:lnTo>
                  <a:close/>
                </a:path>
                <a:path w="169544" h="1564004">
                  <a:moveTo>
                    <a:pt x="53339" y="406907"/>
                  </a:moveTo>
                  <a:lnTo>
                    <a:pt x="16764" y="406907"/>
                  </a:lnTo>
                  <a:lnTo>
                    <a:pt x="15239" y="414527"/>
                  </a:lnTo>
                  <a:lnTo>
                    <a:pt x="39623" y="414527"/>
                  </a:lnTo>
                  <a:lnTo>
                    <a:pt x="39623" y="413003"/>
                  </a:lnTo>
                  <a:lnTo>
                    <a:pt x="53339" y="413003"/>
                  </a:lnTo>
                  <a:lnTo>
                    <a:pt x="53339" y="406907"/>
                  </a:lnTo>
                  <a:close/>
                </a:path>
                <a:path w="169544" h="1564004">
                  <a:moveTo>
                    <a:pt x="91034" y="35556"/>
                  </a:moveTo>
                  <a:lnTo>
                    <a:pt x="84581" y="67817"/>
                  </a:lnTo>
                  <a:lnTo>
                    <a:pt x="153923" y="414527"/>
                  </a:lnTo>
                  <a:lnTo>
                    <a:pt x="160019" y="406907"/>
                  </a:lnTo>
                  <a:lnTo>
                    <a:pt x="166381" y="406907"/>
                  </a:lnTo>
                  <a:lnTo>
                    <a:pt x="91034" y="35556"/>
                  </a:lnTo>
                  <a:close/>
                </a:path>
                <a:path w="169544" h="1564004">
                  <a:moveTo>
                    <a:pt x="166381" y="406907"/>
                  </a:moveTo>
                  <a:lnTo>
                    <a:pt x="160019" y="406907"/>
                  </a:lnTo>
                  <a:lnTo>
                    <a:pt x="153923" y="414527"/>
                  </a:lnTo>
                  <a:lnTo>
                    <a:pt x="167927" y="414527"/>
                  </a:lnTo>
                  <a:lnTo>
                    <a:pt x="166381" y="406907"/>
                  </a:lnTo>
                  <a:close/>
                </a:path>
                <a:path w="169544" h="1564004">
                  <a:moveTo>
                    <a:pt x="90622" y="33527"/>
                  </a:moveTo>
                  <a:lnTo>
                    <a:pt x="77723" y="33527"/>
                  </a:lnTo>
                  <a:lnTo>
                    <a:pt x="84581" y="67817"/>
                  </a:lnTo>
                  <a:lnTo>
                    <a:pt x="91034" y="35556"/>
                  </a:lnTo>
                  <a:lnTo>
                    <a:pt x="90622" y="33527"/>
                  </a:lnTo>
                  <a:close/>
                </a:path>
                <a:path w="169544" h="1564004">
                  <a:moveTo>
                    <a:pt x="91439" y="33527"/>
                  </a:moveTo>
                  <a:lnTo>
                    <a:pt x="90622" y="33527"/>
                  </a:lnTo>
                  <a:lnTo>
                    <a:pt x="91034" y="35556"/>
                  </a:lnTo>
                  <a:lnTo>
                    <a:pt x="91439" y="33527"/>
                  </a:lnTo>
                  <a:close/>
                </a:path>
              </a:pathLst>
            </a:custGeom>
            <a:solidFill>
              <a:srgbClr val="000000"/>
            </a:solidFill>
          </p:spPr>
          <p:txBody>
            <a:bodyPr wrap="square" lIns="0" tIns="0" rIns="0" bIns="0" rtlCol="0"/>
            <a:lstStyle/>
            <a:p>
              <a:endParaRPr/>
            </a:p>
          </p:txBody>
        </p:sp>
        <p:sp>
          <p:nvSpPr>
            <p:cNvPr id="13" name="object 9"/>
            <p:cNvSpPr/>
            <p:nvPr/>
          </p:nvSpPr>
          <p:spPr>
            <a:xfrm>
              <a:off x="6857999" y="4960620"/>
              <a:ext cx="152400" cy="1143000"/>
            </a:xfrm>
            <a:custGeom>
              <a:avLst/>
              <a:gdLst/>
              <a:ahLst/>
              <a:cxnLst/>
              <a:rect l="l" t="t" r="r" b="b"/>
              <a:pathLst>
                <a:path w="152400" h="1143000">
                  <a:moveTo>
                    <a:pt x="76200" y="0"/>
                  </a:moveTo>
                  <a:lnTo>
                    <a:pt x="0" y="284988"/>
                  </a:lnTo>
                  <a:lnTo>
                    <a:pt x="38100" y="284988"/>
                  </a:lnTo>
                  <a:lnTo>
                    <a:pt x="38100" y="1142999"/>
                  </a:lnTo>
                  <a:lnTo>
                    <a:pt x="114300" y="1142999"/>
                  </a:lnTo>
                  <a:lnTo>
                    <a:pt x="114300" y="284988"/>
                  </a:lnTo>
                  <a:lnTo>
                    <a:pt x="152400" y="284988"/>
                  </a:lnTo>
                  <a:lnTo>
                    <a:pt x="76200" y="0"/>
                  </a:lnTo>
                  <a:close/>
                </a:path>
              </a:pathLst>
            </a:custGeom>
            <a:solidFill>
              <a:srgbClr val="5B9AD4"/>
            </a:solidFill>
          </p:spPr>
          <p:txBody>
            <a:bodyPr wrap="square" lIns="0" tIns="0" rIns="0" bIns="0" rtlCol="0"/>
            <a:lstStyle/>
            <a:p>
              <a:endParaRPr/>
            </a:p>
          </p:txBody>
        </p:sp>
        <p:sp>
          <p:nvSpPr>
            <p:cNvPr id="14" name="object 10"/>
            <p:cNvSpPr/>
            <p:nvPr/>
          </p:nvSpPr>
          <p:spPr>
            <a:xfrm>
              <a:off x="6850379" y="4934711"/>
              <a:ext cx="169545" cy="1175385"/>
            </a:xfrm>
            <a:custGeom>
              <a:avLst/>
              <a:gdLst/>
              <a:ahLst/>
              <a:cxnLst/>
              <a:rect l="l" t="t" r="r" b="b"/>
              <a:pathLst>
                <a:path w="169545" h="1175385">
                  <a:moveTo>
                    <a:pt x="39624" y="310896"/>
                  </a:moveTo>
                  <a:lnTo>
                    <a:pt x="39624" y="1175003"/>
                  </a:lnTo>
                  <a:lnTo>
                    <a:pt x="129540" y="1175003"/>
                  </a:lnTo>
                  <a:lnTo>
                    <a:pt x="129540" y="1168907"/>
                  </a:lnTo>
                  <a:lnTo>
                    <a:pt x="53340" y="1168907"/>
                  </a:lnTo>
                  <a:lnTo>
                    <a:pt x="45720" y="1161287"/>
                  </a:lnTo>
                  <a:lnTo>
                    <a:pt x="53340" y="1161287"/>
                  </a:lnTo>
                  <a:lnTo>
                    <a:pt x="53340" y="316992"/>
                  </a:lnTo>
                  <a:lnTo>
                    <a:pt x="45720" y="316992"/>
                  </a:lnTo>
                  <a:lnTo>
                    <a:pt x="39624" y="310896"/>
                  </a:lnTo>
                  <a:close/>
                </a:path>
                <a:path w="169545" h="1175385">
                  <a:moveTo>
                    <a:pt x="53340" y="1161287"/>
                  </a:moveTo>
                  <a:lnTo>
                    <a:pt x="45720" y="1161287"/>
                  </a:lnTo>
                  <a:lnTo>
                    <a:pt x="53340" y="1168907"/>
                  </a:lnTo>
                  <a:lnTo>
                    <a:pt x="53340" y="1161287"/>
                  </a:lnTo>
                  <a:close/>
                </a:path>
                <a:path w="169545" h="1175385">
                  <a:moveTo>
                    <a:pt x="115824" y="1161287"/>
                  </a:moveTo>
                  <a:lnTo>
                    <a:pt x="53340" y="1161287"/>
                  </a:lnTo>
                  <a:lnTo>
                    <a:pt x="53340" y="1168907"/>
                  </a:lnTo>
                  <a:lnTo>
                    <a:pt x="115824" y="1168907"/>
                  </a:lnTo>
                  <a:lnTo>
                    <a:pt x="115824" y="1161287"/>
                  </a:lnTo>
                  <a:close/>
                </a:path>
                <a:path w="169545" h="1175385">
                  <a:moveTo>
                    <a:pt x="151886" y="304800"/>
                  </a:moveTo>
                  <a:lnTo>
                    <a:pt x="115824" y="304800"/>
                  </a:lnTo>
                  <a:lnTo>
                    <a:pt x="115824" y="1168907"/>
                  </a:lnTo>
                  <a:lnTo>
                    <a:pt x="121920" y="1161287"/>
                  </a:lnTo>
                  <a:lnTo>
                    <a:pt x="129540" y="1161287"/>
                  </a:lnTo>
                  <a:lnTo>
                    <a:pt x="129540" y="316992"/>
                  </a:lnTo>
                  <a:lnTo>
                    <a:pt x="121920" y="316992"/>
                  </a:lnTo>
                  <a:lnTo>
                    <a:pt x="129540" y="310896"/>
                  </a:lnTo>
                  <a:lnTo>
                    <a:pt x="153516" y="310896"/>
                  </a:lnTo>
                  <a:lnTo>
                    <a:pt x="151886" y="304800"/>
                  </a:lnTo>
                  <a:close/>
                </a:path>
                <a:path w="169545" h="1175385">
                  <a:moveTo>
                    <a:pt x="129540" y="1161287"/>
                  </a:moveTo>
                  <a:lnTo>
                    <a:pt x="121920" y="1161287"/>
                  </a:lnTo>
                  <a:lnTo>
                    <a:pt x="115824" y="1168907"/>
                  </a:lnTo>
                  <a:lnTo>
                    <a:pt x="129540" y="1168907"/>
                  </a:lnTo>
                  <a:lnTo>
                    <a:pt x="129540" y="1161287"/>
                  </a:lnTo>
                  <a:close/>
                </a:path>
                <a:path w="169545" h="1175385">
                  <a:moveTo>
                    <a:pt x="83820" y="0"/>
                  </a:moveTo>
                  <a:lnTo>
                    <a:pt x="0" y="316992"/>
                  </a:lnTo>
                  <a:lnTo>
                    <a:pt x="39624" y="316992"/>
                  </a:lnTo>
                  <a:lnTo>
                    <a:pt x="39624" y="312420"/>
                  </a:lnTo>
                  <a:lnTo>
                    <a:pt x="13716" y="312420"/>
                  </a:lnTo>
                  <a:lnTo>
                    <a:pt x="7620" y="304800"/>
                  </a:lnTo>
                  <a:lnTo>
                    <a:pt x="15753" y="304800"/>
                  </a:lnTo>
                  <a:lnTo>
                    <a:pt x="83820" y="50231"/>
                  </a:lnTo>
                  <a:lnTo>
                    <a:pt x="77724" y="27432"/>
                  </a:lnTo>
                  <a:lnTo>
                    <a:pt x="91205" y="27432"/>
                  </a:lnTo>
                  <a:lnTo>
                    <a:pt x="83820" y="0"/>
                  </a:lnTo>
                  <a:close/>
                </a:path>
                <a:path w="169545" h="1175385">
                  <a:moveTo>
                    <a:pt x="53340" y="310896"/>
                  </a:moveTo>
                  <a:lnTo>
                    <a:pt x="39624" y="310896"/>
                  </a:lnTo>
                  <a:lnTo>
                    <a:pt x="45720" y="316992"/>
                  </a:lnTo>
                  <a:lnTo>
                    <a:pt x="53340" y="316992"/>
                  </a:lnTo>
                  <a:lnTo>
                    <a:pt x="53340" y="310896"/>
                  </a:lnTo>
                  <a:close/>
                </a:path>
                <a:path w="169545" h="1175385">
                  <a:moveTo>
                    <a:pt x="129540" y="310896"/>
                  </a:moveTo>
                  <a:lnTo>
                    <a:pt x="121920" y="316992"/>
                  </a:lnTo>
                  <a:lnTo>
                    <a:pt x="129540" y="316992"/>
                  </a:lnTo>
                  <a:lnTo>
                    <a:pt x="129540" y="310896"/>
                  </a:lnTo>
                  <a:close/>
                </a:path>
                <a:path w="169545" h="1175385">
                  <a:moveTo>
                    <a:pt x="153516" y="310896"/>
                  </a:moveTo>
                  <a:lnTo>
                    <a:pt x="129540" y="310896"/>
                  </a:lnTo>
                  <a:lnTo>
                    <a:pt x="129540" y="316992"/>
                  </a:lnTo>
                  <a:lnTo>
                    <a:pt x="169163" y="316992"/>
                  </a:lnTo>
                  <a:lnTo>
                    <a:pt x="167933" y="312420"/>
                  </a:lnTo>
                  <a:lnTo>
                    <a:pt x="153924" y="312420"/>
                  </a:lnTo>
                  <a:lnTo>
                    <a:pt x="153516" y="310896"/>
                  </a:lnTo>
                  <a:close/>
                </a:path>
                <a:path w="169545" h="1175385">
                  <a:moveTo>
                    <a:pt x="15753" y="304800"/>
                  </a:moveTo>
                  <a:lnTo>
                    <a:pt x="7620" y="304800"/>
                  </a:lnTo>
                  <a:lnTo>
                    <a:pt x="13716" y="312420"/>
                  </a:lnTo>
                  <a:lnTo>
                    <a:pt x="15753" y="304800"/>
                  </a:lnTo>
                  <a:close/>
                </a:path>
                <a:path w="169545" h="1175385">
                  <a:moveTo>
                    <a:pt x="53340" y="304800"/>
                  </a:moveTo>
                  <a:lnTo>
                    <a:pt x="15753" y="304800"/>
                  </a:lnTo>
                  <a:lnTo>
                    <a:pt x="13716" y="312420"/>
                  </a:lnTo>
                  <a:lnTo>
                    <a:pt x="39624" y="312420"/>
                  </a:lnTo>
                  <a:lnTo>
                    <a:pt x="39624" y="310896"/>
                  </a:lnTo>
                  <a:lnTo>
                    <a:pt x="53340" y="310896"/>
                  </a:lnTo>
                  <a:lnTo>
                    <a:pt x="53340" y="304800"/>
                  </a:lnTo>
                  <a:close/>
                </a:path>
                <a:path w="169545" h="1175385">
                  <a:moveTo>
                    <a:pt x="91205" y="27432"/>
                  </a:moveTo>
                  <a:lnTo>
                    <a:pt x="89916" y="27432"/>
                  </a:lnTo>
                  <a:lnTo>
                    <a:pt x="83820" y="50231"/>
                  </a:lnTo>
                  <a:lnTo>
                    <a:pt x="153924" y="312420"/>
                  </a:lnTo>
                  <a:lnTo>
                    <a:pt x="160020" y="304800"/>
                  </a:lnTo>
                  <a:lnTo>
                    <a:pt x="165881" y="304800"/>
                  </a:lnTo>
                  <a:lnTo>
                    <a:pt x="91205" y="27432"/>
                  </a:lnTo>
                  <a:close/>
                </a:path>
                <a:path w="169545" h="1175385">
                  <a:moveTo>
                    <a:pt x="165881" y="304800"/>
                  </a:moveTo>
                  <a:lnTo>
                    <a:pt x="160020" y="304800"/>
                  </a:lnTo>
                  <a:lnTo>
                    <a:pt x="153924" y="312420"/>
                  </a:lnTo>
                  <a:lnTo>
                    <a:pt x="167933" y="312420"/>
                  </a:lnTo>
                  <a:lnTo>
                    <a:pt x="165881" y="304800"/>
                  </a:lnTo>
                  <a:close/>
                </a:path>
                <a:path w="169545" h="1175385">
                  <a:moveTo>
                    <a:pt x="89916" y="27432"/>
                  </a:moveTo>
                  <a:lnTo>
                    <a:pt x="77724" y="27432"/>
                  </a:lnTo>
                  <a:lnTo>
                    <a:pt x="83820" y="50231"/>
                  </a:lnTo>
                  <a:lnTo>
                    <a:pt x="89916" y="27432"/>
                  </a:lnTo>
                  <a:close/>
                </a:path>
              </a:pathLst>
            </a:custGeom>
            <a:solidFill>
              <a:srgbClr val="000000"/>
            </a:solidFill>
          </p:spPr>
          <p:txBody>
            <a:bodyPr wrap="square" lIns="0" tIns="0" rIns="0" bIns="0" rtlCol="0"/>
            <a:lstStyle/>
            <a:p>
              <a:endParaRPr/>
            </a:p>
          </p:txBody>
        </p:sp>
      </p:grpSp>
      <p:sp>
        <p:nvSpPr>
          <p:cNvPr id="15" name="Rectangle 14"/>
          <p:cNvSpPr/>
          <p:nvPr/>
        </p:nvSpPr>
        <p:spPr>
          <a:xfrm>
            <a:off x="6096000" y="341111"/>
            <a:ext cx="4547270" cy="830997"/>
          </a:xfrm>
          <a:prstGeom prst="rect">
            <a:avLst/>
          </a:prstGeom>
        </p:spPr>
        <p:txBody>
          <a:bodyPr wrap="none">
            <a:spAutoFit/>
          </a:bodyPr>
          <a:lstStyle/>
          <a:p>
            <a:r>
              <a:rPr lang="en-US" sz="2400" b="1" dirty="0" smtClean="0">
                <a:latin typeface="Times New Roman" panose="02020603050405020304" pitchFamily="18" charset="0"/>
                <a:cs typeface="Times New Roman" panose="02020603050405020304" pitchFamily="18" charset="0"/>
              </a:rPr>
              <a:t>Massive </a:t>
            </a:r>
            <a:r>
              <a:rPr lang="en-US" sz="2400" b="1" dirty="0">
                <a:latin typeface="Times New Roman" panose="02020603050405020304" pitchFamily="18" charset="0"/>
                <a:cs typeface="Times New Roman" panose="02020603050405020304" pitchFamily="18" charset="0"/>
              </a:rPr>
              <a:t>thromboembolism of </a:t>
            </a:r>
            <a:r>
              <a:rPr lang="en-US" sz="2400" b="1" dirty="0" smtClean="0">
                <a:latin typeface="Times New Roman" panose="02020603050405020304" pitchFamily="18" charset="0"/>
                <a:cs typeface="Times New Roman" panose="02020603050405020304" pitchFamily="18" charset="0"/>
              </a:rPr>
              <a:t>the</a:t>
            </a:r>
          </a:p>
          <a:p>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pulmonary artery</a:t>
            </a:r>
          </a:p>
        </p:txBody>
      </p:sp>
    </p:spTree>
    <p:extLst>
      <p:ext uri="{BB962C8B-B14F-4D97-AF65-F5344CB8AC3E}">
        <p14:creationId xmlns:p14="http://schemas.microsoft.com/office/powerpoint/2010/main" val="34728867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sp>
        <p:nvSpPr>
          <p:cNvPr id="15" name="Rectangle 14"/>
          <p:cNvSpPr/>
          <p:nvPr/>
        </p:nvSpPr>
        <p:spPr>
          <a:xfrm>
            <a:off x="6096000" y="341111"/>
            <a:ext cx="4547270" cy="830997"/>
          </a:xfrm>
          <a:prstGeom prst="rect">
            <a:avLst/>
          </a:prstGeom>
        </p:spPr>
        <p:txBody>
          <a:bodyPr wrap="none">
            <a:spAutoFit/>
          </a:bodyPr>
          <a:lstStyle/>
          <a:p>
            <a:r>
              <a:rPr lang="en-US" sz="2400" b="1" dirty="0" smtClean="0">
                <a:latin typeface="Times New Roman" panose="02020603050405020304" pitchFamily="18" charset="0"/>
                <a:cs typeface="Times New Roman" panose="02020603050405020304" pitchFamily="18" charset="0"/>
              </a:rPr>
              <a:t>Massive </a:t>
            </a:r>
            <a:r>
              <a:rPr lang="en-US" sz="2400" b="1" dirty="0">
                <a:latin typeface="Times New Roman" panose="02020603050405020304" pitchFamily="18" charset="0"/>
                <a:cs typeface="Times New Roman" panose="02020603050405020304" pitchFamily="18" charset="0"/>
              </a:rPr>
              <a:t>thromboembolism of </a:t>
            </a:r>
            <a:r>
              <a:rPr lang="en-US" sz="2400" b="1" dirty="0" smtClean="0">
                <a:latin typeface="Times New Roman" panose="02020603050405020304" pitchFamily="18" charset="0"/>
                <a:cs typeface="Times New Roman" panose="02020603050405020304" pitchFamily="18" charset="0"/>
              </a:rPr>
              <a:t>the</a:t>
            </a:r>
          </a:p>
          <a:p>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pulmonary artery</a:t>
            </a:r>
          </a:p>
        </p:txBody>
      </p:sp>
      <p:grpSp>
        <p:nvGrpSpPr>
          <p:cNvPr id="16" name="object 3"/>
          <p:cNvGrpSpPr/>
          <p:nvPr/>
        </p:nvGrpSpPr>
        <p:grpSpPr>
          <a:xfrm>
            <a:off x="1172308" y="1591993"/>
            <a:ext cx="4923692" cy="5266007"/>
            <a:chOff x="609600" y="1219199"/>
            <a:chExt cx="4343400" cy="6097905"/>
          </a:xfrm>
        </p:grpSpPr>
        <p:pic>
          <p:nvPicPr>
            <p:cNvPr id="17" name="object 4"/>
            <p:cNvPicPr/>
            <p:nvPr/>
          </p:nvPicPr>
          <p:blipFill>
            <a:blip r:embed="rId2" cstate="print"/>
            <a:stretch>
              <a:fillRect/>
            </a:stretch>
          </p:blipFill>
          <p:spPr>
            <a:xfrm>
              <a:off x="609600" y="1219199"/>
              <a:ext cx="4343400" cy="6097524"/>
            </a:xfrm>
            <a:prstGeom prst="rect">
              <a:avLst/>
            </a:prstGeom>
          </p:spPr>
        </p:pic>
        <p:sp>
          <p:nvSpPr>
            <p:cNvPr id="18" name="object 5"/>
            <p:cNvSpPr/>
            <p:nvPr/>
          </p:nvSpPr>
          <p:spPr>
            <a:xfrm>
              <a:off x="2628900" y="5943599"/>
              <a:ext cx="152400" cy="1295400"/>
            </a:xfrm>
            <a:custGeom>
              <a:avLst/>
              <a:gdLst/>
              <a:ahLst/>
              <a:cxnLst/>
              <a:rect l="l" t="t" r="r" b="b"/>
              <a:pathLst>
                <a:path w="152400" h="1295400">
                  <a:moveTo>
                    <a:pt x="76200" y="0"/>
                  </a:moveTo>
                  <a:lnTo>
                    <a:pt x="0" y="324611"/>
                  </a:lnTo>
                  <a:lnTo>
                    <a:pt x="38100" y="324611"/>
                  </a:lnTo>
                  <a:lnTo>
                    <a:pt x="38100" y="1295399"/>
                  </a:lnTo>
                  <a:lnTo>
                    <a:pt x="114300" y="1295399"/>
                  </a:lnTo>
                  <a:lnTo>
                    <a:pt x="114300" y="324611"/>
                  </a:lnTo>
                  <a:lnTo>
                    <a:pt x="152400" y="324611"/>
                  </a:lnTo>
                  <a:lnTo>
                    <a:pt x="76200" y="0"/>
                  </a:lnTo>
                  <a:close/>
                </a:path>
              </a:pathLst>
            </a:custGeom>
            <a:solidFill>
              <a:srgbClr val="5B9AD4"/>
            </a:solidFill>
          </p:spPr>
          <p:txBody>
            <a:bodyPr wrap="square" lIns="0" tIns="0" rIns="0" bIns="0" rtlCol="0"/>
            <a:lstStyle/>
            <a:p>
              <a:endParaRPr/>
            </a:p>
          </p:txBody>
        </p:sp>
        <p:sp>
          <p:nvSpPr>
            <p:cNvPr id="19" name="object 6"/>
            <p:cNvSpPr/>
            <p:nvPr/>
          </p:nvSpPr>
          <p:spPr>
            <a:xfrm>
              <a:off x="2621279" y="5916167"/>
              <a:ext cx="169545" cy="1330960"/>
            </a:xfrm>
            <a:custGeom>
              <a:avLst/>
              <a:gdLst/>
              <a:ahLst/>
              <a:cxnLst/>
              <a:rect l="l" t="t" r="r" b="b"/>
              <a:pathLst>
                <a:path w="169544" h="1330959">
                  <a:moveTo>
                    <a:pt x="39624" y="352043"/>
                  </a:moveTo>
                  <a:lnTo>
                    <a:pt x="39624" y="1330451"/>
                  </a:lnTo>
                  <a:lnTo>
                    <a:pt x="129540" y="1330451"/>
                  </a:lnTo>
                  <a:lnTo>
                    <a:pt x="129540" y="1322831"/>
                  </a:lnTo>
                  <a:lnTo>
                    <a:pt x="53340" y="1322831"/>
                  </a:lnTo>
                  <a:lnTo>
                    <a:pt x="45720" y="1316735"/>
                  </a:lnTo>
                  <a:lnTo>
                    <a:pt x="53340" y="1316735"/>
                  </a:lnTo>
                  <a:lnTo>
                    <a:pt x="53340" y="358139"/>
                  </a:lnTo>
                  <a:lnTo>
                    <a:pt x="45720" y="358139"/>
                  </a:lnTo>
                  <a:lnTo>
                    <a:pt x="39624" y="352043"/>
                  </a:lnTo>
                  <a:close/>
                </a:path>
                <a:path w="169544" h="1330959">
                  <a:moveTo>
                    <a:pt x="53340" y="1316735"/>
                  </a:moveTo>
                  <a:lnTo>
                    <a:pt x="45720" y="1316735"/>
                  </a:lnTo>
                  <a:lnTo>
                    <a:pt x="53340" y="1322831"/>
                  </a:lnTo>
                  <a:lnTo>
                    <a:pt x="53340" y="1316735"/>
                  </a:lnTo>
                  <a:close/>
                </a:path>
                <a:path w="169544" h="1330959">
                  <a:moveTo>
                    <a:pt x="115824" y="1316735"/>
                  </a:moveTo>
                  <a:lnTo>
                    <a:pt x="53340" y="1316735"/>
                  </a:lnTo>
                  <a:lnTo>
                    <a:pt x="53340" y="1322831"/>
                  </a:lnTo>
                  <a:lnTo>
                    <a:pt x="115824" y="1322831"/>
                  </a:lnTo>
                  <a:lnTo>
                    <a:pt x="115824" y="1316735"/>
                  </a:lnTo>
                  <a:close/>
                </a:path>
                <a:path w="169544" h="1330959">
                  <a:moveTo>
                    <a:pt x="152135" y="345947"/>
                  </a:moveTo>
                  <a:lnTo>
                    <a:pt x="115824" y="345947"/>
                  </a:lnTo>
                  <a:lnTo>
                    <a:pt x="115824" y="1322831"/>
                  </a:lnTo>
                  <a:lnTo>
                    <a:pt x="121920" y="1316735"/>
                  </a:lnTo>
                  <a:lnTo>
                    <a:pt x="129540" y="1316735"/>
                  </a:lnTo>
                  <a:lnTo>
                    <a:pt x="129540" y="358139"/>
                  </a:lnTo>
                  <a:lnTo>
                    <a:pt x="121920" y="358139"/>
                  </a:lnTo>
                  <a:lnTo>
                    <a:pt x="129540" y="352043"/>
                  </a:lnTo>
                  <a:lnTo>
                    <a:pt x="153566" y="352043"/>
                  </a:lnTo>
                  <a:lnTo>
                    <a:pt x="152135" y="345947"/>
                  </a:lnTo>
                  <a:close/>
                </a:path>
                <a:path w="169544" h="1330959">
                  <a:moveTo>
                    <a:pt x="129540" y="1316735"/>
                  </a:moveTo>
                  <a:lnTo>
                    <a:pt x="121920" y="1316735"/>
                  </a:lnTo>
                  <a:lnTo>
                    <a:pt x="115824" y="1322831"/>
                  </a:lnTo>
                  <a:lnTo>
                    <a:pt x="129540" y="1322831"/>
                  </a:lnTo>
                  <a:lnTo>
                    <a:pt x="129540" y="1316735"/>
                  </a:lnTo>
                  <a:close/>
                </a:path>
                <a:path w="169544" h="1330959">
                  <a:moveTo>
                    <a:pt x="83820" y="0"/>
                  </a:moveTo>
                  <a:lnTo>
                    <a:pt x="0" y="358139"/>
                  </a:lnTo>
                  <a:lnTo>
                    <a:pt x="39624" y="358139"/>
                  </a:lnTo>
                  <a:lnTo>
                    <a:pt x="39624" y="353567"/>
                  </a:lnTo>
                  <a:lnTo>
                    <a:pt x="15240" y="353567"/>
                  </a:lnTo>
                  <a:lnTo>
                    <a:pt x="7620" y="345947"/>
                  </a:lnTo>
                  <a:lnTo>
                    <a:pt x="17028" y="345947"/>
                  </a:lnTo>
                  <a:lnTo>
                    <a:pt x="84582" y="58171"/>
                  </a:lnTo>
                  <a:lnTo>
                    <a:pt x="77724" y="28956"/>
                  </a:lnTo>
                  <a:lnTo>
                    <a:pt x="90720" y="28956"/>
                  </a:lnTo>
                  <a:lnTo>
                    <a:pt x="83820" y="0"/>
                  </a:lnTo>
                  <a:close/>
                </a:path>
                <a:path w="169544" h="1330959">
                  <a:moveTo>
                    <a:pt x="53340" y="352043"/>
                  </a:moveTo>
                  <a:lnTo>
                    <a:pt x="39624" y="352043"/>
                  </a:lnTo>
                  <a:lnTo>
                    <a:pt x="45720" y="358139"/>
                  </a:lnTo>
                  <a:lnTo>
                    <a:pt x="53340" y="358139"/>
                  </a:lnTo>
                  <a:lnTo>
                    <a:pt x="53340" y="352043"/>
                  </a:lnTo>
                  <a:close/>
                </a:path>
                <a:path w="169544" h="1330959">
                  <a:moveTo>
                    <a:pt x="129540" y="352043"/>
                  </a:moveTo>
                  <a:lnTo>
                    <a:pt x="121920" y="358139"/>
                  </a:lnTo>
                  <a:lnTo>
                    <a:pt x="129540" y="358139"/>
                  </a:lnTo>
                  <a:lnTo>
                    <a:pt x="129540" y="352043"/>
                  </a:lnTo>
                  <a:close/>
                </a:path>
                <a:path w="169544" h="1330959">
                  <a:moveTo>
                    <a:pt x="153566" y="352043"/>
                  </a:moveTo>
                  <a:lnTo>
                    <a:pt x="129540" y="352043"/>
                  </a:lnTo>
                  <a:lnTo>
                    <a:pt x="129540" y="358139"/>
                  </a:lnTo>
                  <a:lnTo>
                    <a:pt x="169164" y="358139"/>
                  </a:lnTo>
                  <a:lnTo>
                    <a:pt x="168074" y="353567"/>
                  </a:lnTo>
                  <a:lnTo>
                    <a:pt x="153924" y="353567"/>
                  </a:lnTo>
                  <a:lnTo>
                    <a:pt x="153566" y="352043"/>
                  </a:lnTo>
                  <a:close/>
                </a:path>
                <a:path w="169544" h="1330959">
                  <a:moveTo>
                    <a:pt x="17028" y="345947"/>
                  </a:moveTo>
                  <a:lnTo>
                    <a:pt x="7620" y="345947"/>
                  </a:lnTo>
                  <a:lnTo>
                    <a:pt x="15240" y="353567"/>
                  </a:lnTo>
                  <a:lnTo>
                    <a:pt x="17028" y="345947"/>
                  </a:lnTo>
                  <a:close/>
                </a:path>
                <a:path w="169544" h="1330959">
                  <a:moveTo>
                    <a:pt x="53340" y="345947"/>
                  </a:moveTo>
                  <a:lnTo>
                    <a:pt x="17028" y="345947"/>
                  </a:lnTo>
                  <a:lnTo>
                    <a:pt x="15240" y="353567"/>
                  </a:lnTo>
                  <a:lnTo>
                    <a:pt x="39624" y="353567"/>
                  </a:lnTo>
                  <a:lnTo>
                    <a:pt x="39624" y="352043"/>
                  </a:lnTo>
                  <a:lnTo>
                    <a:pt x="53340" y="352043"/>
                  </a:lnTo>
                  <a:lnTo>
                    <a:pt x="53340" y="345947"/>
                  </a:lnTo>
                  <a:close/>
                </a:path>
                <a:path w="169544" h="1330959">
                  <a:moveTo>
                    <a:pt x="91082" y="30477"/>
                  </a:moveTo>
                  <a:lnTo>
                    <a:pt x="84582" y="58171"/>
                  </a:lnTo>
                  <a:lnTo>
                    <a:pt x="153924" y="353567"/>
                  </a:lnTo>
                  <a:lnTo>
                    <a:pt x="160020" y="345947"/>
                  </a:lnTo>
                  <a:lnTo>
                    <a:pt x="166258" y="345947"/>
                  </a:lnTo>
                  <a:lnTo>
                    <a:pt x="91082" y="30477"/>
                  </a:lnTo>
                  <a:close/>
                </a:path>
                <a:path w="169544" h="1330959">
                  <a:moveTo>
                    <a:pt x="166258" y="345947"/>
                  </a:moveTo>
                  <a:lnTo>
                    <a:pt x="160020" y="345947"/>
                  </a:lnTo>
                  <a:lnTo>
                    <a:pt x="153924" y="353567"/>
                  </a:lnTo>
                  <a:lnTo>
                    <a:pt x="168074" y="353567"/>
                  </a:lnTo>
                  <a:lnTo>
                    <a:pt x="166258" y="345947"/>
                  </a:lnTo>
                  <a:close/>
                </a:path>
                <a:path w="169544" h="1330959">
                  <a:moveTo>
                    <a:pt x="90720" y="28956"/>
                  </a:moveTo>
                  <a:lnTo>
                    <a:pt x="77724" y="28956"/>
                  </a:lnTo>
                  <a:lnTo>
                    <a:pt x="84582" y="58171"/>
                  </a:lnTo>
                  <a:lnTo>
                    <a:pt x="91082" y="30477"/>
                  </a:lnTo>
                  <a:lnTo>
                    <a:pt x="90720" y="28956"/>
                  </a:lnTo>
                  <a:close/>
                </a:path>
                <a:path w="169544" h="1330959">
                  <a:moveTo>
                    <a:pt x="91440" y="28956"/>
                  </a:moveTo>
                  <a:lnTo>
                    <a:pt x="90720" y="28956"/>
                  </a:lnTo>
                  <a:lnTo>
                    <a:pt x="91082" y="30477"/>
                  </a:lnTo>
                  <a:lnTo>
                    <a:pt x="91440" y="28956"/>
                  </a:lnTo>
                  <a:close/>
                </a:path>
              </a:pathLst>
            </a:custGeom>
            <a:solidFill>
              <a:srgbClr val="000000"/>
            </a:solidFill>
          </p:spPr>
          <p:txBody>
            <a:bodyPr wrap="square" lIns="0" tIns="0" rIns="0" bIns="0" rtlCol="0"/>
            <a:lstStyle/>
            <a:p>
              <a:endParaRPr/>
            </a:p>
          </p:txBody>
        </p:sp>
      </p:grpSp>
      <p:pic>
        <p:nvPicPr>
          <p:cNvPr id="20" name="object 7"/>
          <p:cNvPicPr/>
          <p:nvPr/>
        </p:nvPicPr>
        <p:blipFill>
          <a:blip r:embed="rId3" cstate="print"/>
          <a:stretch>
            <a:fillRect/>
          </a:stretch>
        </p:blipFill>
        <p:spPr>
          <a:xfrm>
            <a:off x="6104640" y="1591993"/>
            <a:ext cx="4980702" cy="5198557"/>
          </a:xfrm>
          <a:prstGeom prst="rect">
            <a:avLst/>
          </a:prstGeom>
        </p:spPr>
      </p:pic>
    </p:spTree>
    <p:extLst>
      <p:ext uri="{BB962C8B-B14F-4D97-AF65-F5344CB8AC3E}">
        <p14:creationId xmlns:p14="http://schemas.microsoft.com/office/powerpoint/2010/main" val="809120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TextBox 4"/>
          <p:cNvSpPr txBox="1"/>
          <p:nvPr/>
        </p:nvSpPr>
        <p:spPr>
          <a:xfrm rot="21445490">
            <a:off x="2602523" y="766144"/>
            <a:ext cx="2813539" cy="861774"/>
          </a:xfrm>
          <a:prstGeom prst="rect">
            <a:avLst/>
          </a:prstGeom>
          <a:noFill/>
        </p:spPr>
        <p:txBody>
          <a:bodyPr wrap="square" rtlCol="0">
            <a:spAutoFit/>
          </a:bodyPr>
          <a:lstStyle/>
          <a:p>
            <a:r>
              <a:rPr lang="en-US" sz="2500" dirty="0" smtClean="0">
                <a:latin typeface="Gill Sans Ultra Bold" panose="020B0A02020104020203" pitchFamily="34" charset="0"/>
              </a:rPr>
              <a:t>    How this process done</a:t>
            </a:r>
            <a:endParaRPr lang="en-US" sz="2500" dirty="0">
              <a:latin typeface="Gill Sans Ultra Bold" panose="020B0A02020104020203" pitchFamily="34" charset="0"/>
            </a:endParaRPr>
          </a:p>
        </p:txBody>
      </p:sp>
    </p:spTree>
    <p:extLst>
      <p:ext uri="{BB962C8B-B14F-4D97-AF65-F5344CB8AC3E}">
        <p14:creationId xmlns:p14="http://schemas.microsoft.com/office/powerpoint/2010/main" val="30803010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4"/>
            <a:ext cx="11366696" cy="5032375"/>
          </a:xfrm>
        </p:spPr>
        <p:txBody>
          <a:bodyPr>
            <a:normAutofit lnSpcReduction="10000"/>
          </a:bodyPr>
          <a:lstStyle/>
          <a:p>
            <a:r>
              <a:rPr lang="en-US" dirty="0">
                <a:latin typeface="Times New Roman" panose="02020603050405020304" pitchFamily="18" charset="0"/>
                <a:cs typeface="Times New Roman" panose="02020603050405020304" pitchFamily="18" charset="0"/>
              </a:rPr>
              <a:t>about 80% of these emboli originate from </a:t>
            </a:r>
            <a:r>
              <a:rPr lang="en-US" dirty="0" err="1">
                <a:latin typeface="Times New Roman" panose="02020603050405020304" pitchFamily="18" charset="0"/>
                <a:cs typeface="Times New Roman" panose="02020603050405020304" pitchFamily="18" charset="0"/>
              </a:rPr>
              <a:t>intracardiac</a:t>
            </a:r>
            <a:r>
              <a:rPr lang="en-US" dirty="0">
                <a:latin typeface="Times New Roman" panose="02020603050405020304" pitchFamily="18" charset="0"/>
                <a:cs typeface="Times New Roman" panose="02020603050405020304" pitchFamily="18" charset="0"/>
              </a:rPr>
              <a:t> thrombi -</a:t>
            </a:r>
          </a:p>
          <a:p>
            <a:r>
              <a:rPr lang="en-US" dirty="0">
                <a:latin typeface="Times New Roman" panose="02020603050405020304" pitchFamily="18" charset="0"/>
                <a:cs typeface="Times New Roman" panose="02020603050405020304" pitchFamily="18" charset="0"/>
              </a:rPr>
              <a:t>origins are in the heart (left ventricle, left atrium)</a:t>
            </a:r>
          </a:p>
          <a:p>
            <a:r>
              <a:rPr lang="en-US" dirty="0">
                <a:latin typeface="Times New Roman" panose="02020603050405020304" pitchFamily="18" charset="0"/>
                <a:cs typeface="Times New Roman" panose="02020603050405020304" pitchFamily="18" charset="0"/>
              </a:rPr>
              <a:t>of which two-thirds are related to myocardial infarction, and one-quarter to dilatation of the left PK (e.g. mitral valve disease)</a:t>
            </a:r>
          </a:p>
          <a:p>
            <a:r>
              <a:rPr lang="en-US" dirty="0">
                <a:latin typeface="Times New Roman" panose="02020603050405020304" pitchFamily="18" charset="0"/>
                <a:cs typeface="Times New Roman" panose="02020603050405020304" pitchFamily="18" charset="0"/>
              </a:rPr>
              <a:t>other thrombus emboli originate from atherosclerotic and </a:t>
            </a:r>
            <a:r>
              <a:rPr lang="en-US" dirty="0" err="1">
                <a:latin typeface="Times New Roman" panose="02020603050405020304" pitchFamily="18" charset="0"/>
                <a:cs typeface="Times New Roman" panose="02020603050405020304" pitchFamily="18" charset="0"/>
              </a:rPr>
              <a:t>aneurysmally</a:t>
            </a:r>
            <a:r>
              <a:rPr lang="en-US" dirty="0">
                <a:latin typeface="Times New Roman" panose="02020603050405020304" pitchFamily="18" charset="0"/>
                <a:cs typeface="Times New Roman" panose="02020603050405020304" pitchFamily="18" charset="0"/>
              </a:rPr>
              <a:t> altered arteries</a:t>
            </a:r>
          </a:p>
          <a:p>
            <a:r>
              <a:rPr lang="en-US" dirty="0">
                <a:latin typeface="Times New Roman" panose="02020603050405020304" pitchFamily="18" charset="0"/>
                <a:cs typeface="Times New Roman" panose="02020603050405020304" pitchFamily="18" charset="0"/>
              </a:rPr>
              <a:t>systemic embolism can also occur by transferring the constituent elements of the atherosclerotic plaque when it ruptures (cholesterol crystals)</a:t>
            </a:r>
          </a:p>
          <a:p>
            <a:r>
              <a:rPr lang="en-US" dirty="0">
                <a:latin typeface="Times New Roman" panose="02020603050405020304" pitchFamily="18" charset="0"/>
                <a:cs typeface="Times New Roman" panose="02020603050405020304" pitchFamily="18" charset="0"/>
              </a:rPr>
              <a:t>the consequence of arterial embolism is the infarction of the affected organ</a:t>
            </a:r>
          </a:p>
          <a:p>
            <a:r>
              <a:rPr lang="en-US" dirty="0">
                <a:latin typeface="Times New Roman" panose="02020603050405020304" pitchFamily="18" charset="0"/>
                <a:cs typeface="Times New Roman" panose="02020603050405020304" pitchFamily="18" charset="0"/>
              </a:rPr>
              <a:t>lower extremities (75%), brain (10%), other organs are less frequently affected (mesenteric, renal and splenic arteries)</a:t>
            </a:r>
          </a:p>
        </p:txBody>
      </p:sp>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SYSTEMIC EMBOLISM</a:t>
            </a:r>
            <a:endParaRPr lang="en-US" sz="3400" dirty="0"/>
          </a:p>
        </p:txBody>
      </p:sp>
    </p:spTree>
    <p:extLst>
      <p:ext uri="{BB962C8B-B14F-4D97-AF65-F5344CB8AC3E}">
        <p14:creationId xmlns:p14="http://schemas.microsoft.com/office/powerpoint/2010/main" val="34129814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3"/>
          <p:cNvGrpSpPr/>
          <p:nvPr/>
        </p:nvGrpSpPr>
        <p:grpSpPr>
          <a:xfrm>
            <a:off x="990599" y="1752600"/>
            <a:ext cx="10207281" cy="5184647"/>
            <a:chOff x="990600" y="1752600"/>
            <a:chExt cx="8077200" cy="5184647"/>
          </a:xfrm>
        </p:grpSpPr>
        <p:pic>
          <p:nvPicPr>
            <p:cNvPr id="6" name="object 4"/>
            <p:cNvPicPr/>
            <p:nvPr/>
          </p:nvPicPr>
          <p:blipFill>
            <a:blip r:embed="rId2" cstate="print"/>
            <a:stretch>
              <a:fillRect/>
            </a:stretch>
          </p:blipFill>
          <p:spPr>
            <a:xfrm>
              <a:off x="990600" y="1752600"/>
              <a:ext cx="8077200" cy="5184647"/>
            </a:xfrm>
            <a:prstGeom prst="rect">
              <a:avLst/>
            </a:prstGeom>
          </p:spPr>
        </p:pic>
        <p:sp>
          <p:nvSpPr>
            <p:cNvPr id="7" name="object 5"/>
            <p:cNvSpPr/>
            <p:nvPr/>
          </p:nvSpPr>
          <p:spPr>
            <a:xfrm>
              <a:off x="4800600" y="3962400"/>
              <a:ext cx="1905000" cy="257810"/>
            </a:xfrm>
            <a:custGeom>
              <a:avLst/>
              <a:gdLst/>
              <a:ahLst/>
              <a:cxnLst/>
              <a:rect l="l" t="t" r="r" b="b"/>
              <a:pathLst>
                <a:path w="1905000" h="257810">
                  <a:moveTo>
                    <a:pt x="477011" y="0"/>
                  </a:moveTo>
                  <a:lnTo>
                    <a:pt x="0" y="129539"/>
                  </a:lnTo>
                  <a:lnTo>
                    <a:pt x="477011" y="257555"/>
                  </a:lnTo>
                  <a:lnTo>
                    <a:pt x="477011" y="193548"/>
                  </a:lnTo>
                  <a:lnTo>
                    <a:pt x="1904999" y="193548"/>
                  </a:lnTo>
                  <a:lnTo>
                    <a:pt x="1904999" y="65531"/>
                  </a:lnTo>
                  <a:lnTo>
                    <a:pt x="477011" y="65531"/>
                  </a:lnTo>
                  <a:lnTo>
                    <a:pt x="477011" y="0"/>
                  </a:lnTo>
                  <a:close/>
                </a:path>
              </a:pathLst>
            </a:custGeom>
            <a:solidFill>
              <a:srgbClr val="5B9AD4"/>
            </a:solidFill>
          </p:spPr>
          <p:txBody>
            <a:bodyPr wrap="square" lIns="0" tIns="0" rIns="0" bIns="0" rtlCol="0"/>
            <a:lstStyle/>
            <a:p>
              <a:endParaRPr/>
            </a:p>
          </p:txBody>
        </p:sp>
        <p:sp>
          <p:nvSpPr>
            <p:cNvPr id="8" name="object 6"/>
            <p:cNvSpPr/>
            <p:nvPr/>
          </p:nvSpPr>
          <p:spPr>
            <a:xfrm>
              <a:off x="4776215" y="3954779"/>
              <a:ext cx="1937385" cy="274320"/>
            </a:xfrm>
            <a:custGeom>
              <a:avLst/>
              <a:gdLst/>
              <a:ahLst/>
              <a:cxnLst/>
              <a:rect l="l" t="t" r="r" b="b"/>
              <a:pathLst>
                <a:path w="1937384" h="274320">
                  <a:moveTo>
                    <a:pt x="507491" y="0"/>
                  </a:moveTo>
                  <a:lnTo>
                    <a:pt x="0" y="137160"/>
                  </a:lnTo>
                  <a:lnTo>
                    <a:pt x="507491" y="274320"/>
                  </a:lnTo>
                  <a:lnTo>
                    <a:pt x="507491" y="265175"/>
                  </a:lnTo>
                  <a:lnTo>
                    <a:pt x="495299" y="265175"/>
                  </a:lnTo>
                  <a:lnTo>
                    <a:pt x="495299" y="257028"/>
                  </a:lnTo>
                  <a:lnTo>
                    <a:pt x="72716" y="143256"/>
                  </a:lnTo>
                  <a:lnTo>
                    <a:pt x="27431" y="143256"/>
                  </a:lnTo>
                  <a:lnTo>
                    <a:pt x="27431" y="131063"/>
                  </a:lnTo>
                  <a:lnTo>
                    <a:pt x="72183" y="131063"/>
                  </a:lnTo>
                  <a:lnTo>
                    <a:pt x="495299" y="15791"/>
                  </a:lnTo>
                  <a:lnTo>
                    <a:pt x="495299" y="7620"/>
                  </a:lnTo>
                  <a:lnTo>
                    <a:pt x="507491" y="7620"/>
                  </a:lnTo>
                  <a:lnTo>
                    <a:pt x="507491" y="0"/>
                  </a:lnTo>
                  <a:close/>
                </a:path>
                <a:path w="1937384" h="274320">
                  <a:moveTo>
                    <a:pt x="495299" y="257028"/>
                  </a:moveTo>
                  <a:lnTo>
                    <a:pt x="495299" y="265175"/>
                  </a:lnTo>
                  <a:lnTo>
                    <a:pt x="502919" y="259079"/>
                  </a:lnTo>
                  <a:lnTo>
                    <a:pt x="495299" y="257028"/>
                  </a:lnTo>
                  <a:close/>
                </a:path>
                <a:path w="1937384" h="274320">
                  <a:moveTo>
                    <a:pt x="1923287" y="195072"/>
                  </a:moveTo>
                  <a:lnTo>
                    <a:pt x="495299" y="195072"/>
                  </a:lnTo>
                  <a:lnTo>
                    <a:pt x="495299" y="257028"/>
                  </a:lnTo>
                  <a:lnTo>
                    <a:pt x="502919" y="259079"/>
                  </a:lnTo>
                  <a:lnTo>
                    <a:pt x="495299" y="265175"/>
                  </a:lnTo>
                  <a:lnTo>
                    <a:pt x="507491" y="265175"/>
                  </a:lnTo>
                  <a:lnTo>
                    <a:pt x="507491" y="207263"/>
                  </a:lnTo>
                  <a:lnTo>
                    <a:pt x="501395" y="207263"/>
                  </a:lnTo>
                  <a:lnTo>
                    <a:pt x="507491" y="201168"/>
                  </a:lnTo>
                  <a:lnTo>
                    <a:pt x="1923287" y="201168"/>
                  </a:lnTo>
                  <a:lnTo>
                    <a:pt x="1923287" y="195072"/>
                  </a:lnTo>
                  <a:close/>
                </a:path>
                <a:path w="1937384" h="274320">
                  <a:moveTo>
                    <a:pt x="507491" y="201168"/>
                  </a:moveTo>
                  <a:lnTo>
                    <a:pt x="501395" y="207263"/>
                  </a:lnTo>
                  <a:lnTo>
                    <a:pt x="507491" y="207263"/>
                  </a:lnTo>
                  <a:lnTo>
                    <a:pt x="507491" y="201168"/>
                  </a:lnTo>
                  <a:close/>
                </a:path>
                <a:path w="1937384" h="274320">
                  <a:moveTo>
                    <a:pt x="1937003" y="195072"/>
                  </a:moveTo>
                  <a:lnTo>
                    <a:pt x="1929383" y="195072"/>
                  </a:lnTo>
                  <a:lnTo>
                    <a:pt x="1923287" y="201168"/>
                  </a:lnTo>
                  <a:lnTo>
                    <a:pt x="507491" y="201168"/>
                  </a:lnTo>
                  <a:lnTo>
                    <a:pt x="507491" y="207263"/>
                  </a:lnTo>
                  <a:lnTo>
                    <a:pt x="1937003" y="207263"/>
                  </a:lnTo>
                  <a:lnTo>
                    <a:pt x="1937003" y="195072"/>
                  </a:lnTo>
                  <a:close/>
                </a:path>
                <a:path w="1937384" h="274320">
                  <a:moveTo>
                    <a:pt x="1923287" y="73151"/>
                  </a:moveTo>
                  <a:lnTo>
                    <a:pt x="1923287" y="201168"/>
                  </a:lnTo>
                  <a:lnTo>
                    <a:pt x="1929383" y="195072"/>
                  </a:lnTo>
                  <a:lnTo>
                    <a:pt x="1937003" y="195072"/>
                  </a:lnTo>
                  <a:lnTo>
                    <a:pt x="1937003" y="79248"/>
                  </a:lnTo>
                  <a:lnTo>
                    <a:pt x="1929383" y="79248"/>
                  </a:lnTo>
                  <a:lnTo>
                    <a:pt x="1923287" y="73151"/>
                  </a:lnTo>
                  <a:close/>
                </a:path>
                <a:path w="1937384" h="274320">
                  <a:moveTo>
                    <a:pt x="27431" y="131063"/>
                  </a:moveTo>
                  <a:lnTo>
                    <a:pt x="27431" y="143256"/>
                  </a:lnTo>
                  <a:lnTo>
                    <a:pt x="49940" y="137123"/>
                  </a:lnTo>
                  <a:lnTo>
                    <a:pt x="27431" y="131063"/>
                  </a:lnTo>
                  <a:close/>
                </a:path>
                <a:path w="1937384" h="274320">
                  <a:moveTo>
                    <a:pt x="49940" y="137123"/>
                  </a:moveTo>
                  <a:lnTo>
                    <a:pt x="27431" y="143256"/>
                  </a:lnTo>
                  <a:lnTo>
                    <a:pt x="72716" y="143256"/>
                  </a:lnTo>
                  <a:lnTo>
                    <a:pt x="49940" y="137123"/>
                  </a:lnTo>
                  <a:close/>
                </a:path>
                <a:path w="1937384" h="274320">
                  <a:moveTo>
                    <a:pt x="72183" y="131063"/>
                  </a:moveTo>
                  <a:lnTo>
                    <a:pt x="27431" y="131063"/>
                  </a:lnTo>
                  <a:lnTo>
                    <a:pt x="49940" y="137123"/>
                  </a:lnTo>
                  <a:lnTo>
                    <a:pt x="72183" y="131063"/>
                  </a:lnTo>
                  <a:close/>
                </a:path>
                <a:path w="1937384" h="274320">
                  <a:moveTo>
                    <a:pt x="507491" y="7620"/>
                  </a:moveTo>
                  <a:lnTo>
                    <a:pt x="495299" y="7620"/>
                  </a:lnTo>
                  <a:lnTo>
                    <a:pt x="502919" y="13715"/>
                  </a:lnTo>
                  <a:lnTo>
                    <a:pt x="495299" y="15791"/>
                  </a:lnTo>
                  <a:lnTo>
                    <a:pt x="495299" y="79248"/>
                  </a:lnTo>
                  <a:lnTo>
                    <a:pt x="1923287" y="79248"/>
                  </a:lnTo>
                  <a:lnTo>
                    <a:pt x="1923287" y="73151"/>
                  </a:lnTo>
                  <a:lnTo>
                    <a:pt x="507491" y="73151"/>
                  </a:lnTo>
                  <a:lnTo>
                    <a:pt x="501395" y="65532"/>
                  </a:lnTo>
                  <a:lnTo>
                    <a:pt x="507491" y="65532"/>
                  </a:lnTo>
                  <a:lnTo>
                    <a:pt x="507491" y="7620"/>
                  </a:lnTo>
                  <a:close/>
                </a:path>
                <a:path w="1937384" h="274320">
                  <a:moveTo>
                    <a:pt x="1937003" y="65532"/>
                  </a:moveTo>
                  <a:lnTo>
                    <a:pt x="507491" y="65532"/>
                  </a:lnTo>
                  <a:lnTo>
                    <a:pt x="507491" y="73151"/>
                  </a:lnTo>
                  <a:lnTo>
                    <a:pt x="1923287" y="73151"/>
                  </a:lnTo>
                  <a:lnTo>
                    <a:pt x="1929383" y="79248"/>
                  </a:lnTo>
                  <a:lnTo>
                    <a:pt x="1937003" y="79248"/>
                  </a:lnTo>
                  <a:lnTo>
                    <a:pt x="1937003" y="65532"/>
                  </a:lnTo>
                  <a:close/>
                </a:path>
                <a:path w="1937384" h="274320">
                  <a:moveTo>
                    <a:pt x="507491" y="65532"/>
                  </a:moveTo>
                  <a:lnTo>
                    <a:pt x="501395" y="65532"/>
                  </a:lnTo>
                  <a:lnTo>
                    <a:pt x="507491" y="73151"/>
                  </a:lnTo>
                  <a:lnTo>
                    <a:pt x="507491" y="65532"/>
                  </a:lnTo>
                  <a:close/>
                </a:path>
                <a:path w="1937384" h="274320">
                  <a:moveTo>
                    <a:pt x="495299" y="7620"/>
                  </a:moveTo>
                  <a:lnTo>
                    <a:pt x="495299" y="15791"/>
                  </a:lnTo>
                  <a:lnTo>
                    <a:pt x="502919" y="13715"/>
                  </a:lnTo>
                  <a:lnTo>
                    <a:pt x="495299" y="7620"/>
                  </a:lnTo>
                  <a:close/>
                </a:path>
              </a:pathLst>
            </a:custGeom>
            <a:solidFill>
              <a:srgbClr val="000000"/>
            </a:solidFill>
          </p:spPr>
          <p:txBody>
            <a:bodyPr wrap="square" lIns="0" tIns="0" rIns="0" bIns="0" rtlCol="0"/>
            <a:lstStyle/>
            <a:p>
              <a:endParaRPr/>
            </a:p>
          </p:txBody>
        </p:sp>
      </p:grpSp>
      <p:sp>
        <p:nvSpPr>
          <p:cNvPr id="9" name="Rectangle 8"/>
          <p:cNvSpPr/>
          <p:nvPr/>
        </p:nvSpPr>
        <p:spPr>
          <a:xfrm>
            <a:off x="6096000" y="51346"/>
            <a:ext cx="6096000" cy="1200329"/>
          </a:xfrm>
          <a:prstGeom prst="rect">
            <a:avLst/>
          </a:prstGeom>
        </p:spPr>
        <p:txBody>
          <a:bodyPr>
            <a:spAutoFit/>
          </a:bodyPr>
          <a:lstStyle/>
          <a:p>
            <a:r>
              <a:rPr lang="en-US" sz="2400" dirty="0">
                <a:latin typeface="Times New Roman" panose="02020603050405020304" pitchFamily="18" charset="0"/>
                <a:cs typeface="Times New Roman" panose="02020603050405020304" pitchFamily="18" charset="0"/>
              </a:rPr>
              <a:t>ATHEROEMBOLIYA - cholesterol crystals (a component of atherosclerotic plaque) in the artery lumen</a:t>
            </a:r>
          </a:p>
        </p:txBody>
      </p:sp>
      <p:sp>
        <p:nvSpPr>
          <p:cNvPr id="10" name="Rectangle 9"/>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SYSTEMIC EMBOLISM</a:t>
            </a:r>
            <a:endParaRPr lang="en-US" sz="3400" dirty="0"/>
          </a:p>
        </p:txBody>
      </p:sp>
    </p:spTree>
    <p:extLst>
      <p:ext uri="{BB962C8B-B14F-4D97-AF65-F5344CB8AC3E}">
        <p14:creationId xmlns:p14="http://schemas.microsoft.com/office/powerpoint/2010/main" val="16042927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4"/>
            <a:ext cx="11366696" cy="5032375"/>
          </a:xfrm>
        </p:spPr>
        <p:txBody>
          <a:bodyPr>
            <a:normAutofit lnSpcReduction="10000"/>
          </a:bodyPr>
          <a:lstStyle/>
          <a:p>
            <a:r>
              <a:rPr lang="en-US" dirty="0">
                <a:latin typeface="Times New Roman" panose="02020603050405020304" pitchFamily="18" charset="0"/>
                <a:cs typeface="Times New Roman" panose="02020603050405020304" pitchFamily="18" charset="0"/>
              </a:rPr>
              <a:t>rare embolism, mortality rate high (20-40%)</a:t>
            </a:r>
          </a:p>
          <a:p>
            <a:r>
              <a:rPr lang="en-US" dirty="0">
                <a:latin typeface="Times New Roman" panose="02020603050405020304" pitchFamily="18" charset="0"/>
                <a:cs typeface="Times New Roman" panose="02020603050405020304" pitchFamily="18" charset="0"/>
              </a:rPr>
              <a:t>birth complications (occurs in 1 in 50,000 births)</a:t>
            </a:r>
          </a:p>
          <a:p>
            <a:r>
              <a:rPr lang="en-US" dirty="0">
                <a:latin typeface="Times New Roman" panose="02020603050405020304" pitchFamily="18" charset="0"/>
                <a:cs typeface="Times New Roman" panose="02020603050405020304" pitchFamily="18" charset="0"/>
              </a:rPr>
              <a:t>rupture of the placental membrane, uterine and cervical veins</a:t>
            </a:r>
          </a:p>
          <a:p>
            <a:r>
              <a:rPr lang="en-US" dirty="0">
                <a:latin typeface="Times New Roman" panose="02020603050405020304" pitchFamily="18" charset="0"/>
                <a:cs typeface="Times New Roman" panose="02020603050405020304" pitchFamily="18" charset="0"/>
              </a:rPr>
              <a:t>Microscopically: in the pulmonary microcirculation there are lanugo hairs, vernix </a:t>
            </a:r>
            <a:r>
              <a:rPr lang="en-US" dirty="0" err="1">
                <a:latin typeface="Times New Roman" panose="02020603050405020304" pitchFamily="18" charset="0"/>
                <a:cs typeface="Times New Roman" panose="02020603050405020304" pitchFamily="18" charset="0"/>
              </a:rPr>
              <a:t>caseosis</a:t>
            </a:r>
            <a:r>
              <a:rPr lang="en-US" dirty="0">
                <a:latin typeface="Times New Roman" panose="02020603050405020304" pitchFamily="18" charset="0"/>
                <a:cs typeface="Times New Roman" panose="02020603050405020304" pitchFamily="18" charset="0"/>
              </a:rPr>
              <a:t>, mucin from the digestive and respiratory tract of the fetus, squamous cells of the fetal skin</a:t>
            </a:r>
          </a:p>
          <a:p>
            <a:r>
              <a:rPr lang="en-US" dirty="0">
                <a:latin typeface="Times New Roman" panose="02020603050405020304" pitchFamily="18" charset="0"/>
                <a:cs typeface="Times New Roman" panose="02020603050405020304" pitchFamily="18" charset="0"/>
              </a:rPr>
              <a:t>clinical signs: severe respiratory disorder with cyanosis, rapid development of cardiovascular shock, convulsions and deep coma.</a:t>
            </a:r>
          </a:p>
          <a:p>
            <a:r>
              <a:rPr lang="en-US" dirty="0">
                <a:latin typeface="Times New Roman" panose="02020603050405020304" pitchFamily="18" charset="0"/>
                <a:cs typeface="Times New Roman" panose="02020603050405020304" pitchFamily="18" charset="0"/>
              </a:rPr>
              <a:t>when the patient survives this initial crisis, pulmonary edema develops and in about half of the cases bleeding occurs from the uterus and birth canal (DIC due to the presence of thromboplastic substances from the amniotic fluid in the circulation).</a:t>
            </a:r>
          </a:p>
        </p:txBody>
      </p:sp>
      <p:sp>
        <p:nvSpPr>
          <p:cNvPr id="9" name="Rectangle 8"/>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AMNIOTIC EMBOLISM</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339387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ject 3"/>
          <p:cNvPicPr/>
          <p:nvPr/>
        </p:nvPicPr>
        <p:blipFill>
          <a:blip r:embed="rId2" cstate="print"/>
          <a:stretch>
            <a:fillRect/>
          </a:stretch>
        </p:blipFill>
        <p:spPr>
          <a:xfrm>
            <a:off x="838200" y="1690910"/>
            <a:ext cx="10515599" cy="5167090"/>
          </a:xfrm>
          <a:prstGeom prst="rect">
            <a:avLst/>
          </a:prstGeom>
        </p:spPr>
      </p:pic>
      <p:sp>
        <p:nvSpPr>
          <p:cNvPr id="10" name="Rectangle 9"/>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AMNIOTIC EMBOLISM</a:t>
            </a:r>
            <a:endParaRPr lang="en-US" sz="3600" b="1" dirty="0">
              <a:latin typeface="Times New Roman" panose="02020603050405020304" pitchFamily="18" charset="0"/>
              <a:cs typeface="Times New Roman" panose="02020603050405020304" pitchFamily="18" charset="0"/>
            </a:endParaRPr>
          </a:p>
        </p:txBody>
      </p:sp>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val="424907767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4"/>
            <a:ext cx="11366696" cy="5032375"/>
          </a:xfrm>
        </p:spPr>
        <p:txBody>
          <a:bodyPr>
            <a:normAutofit/>
          </a:bodyPr>
          <a:lstStyle/>
          <a:p>
            <a:r>
              <a:rPr lang="en-US" dirty="0">
                <a:latin typeface="Times New Roman" panose="02020603050405020304" pitchFamily="18" charset="0"/>
                <a:cs typeface="Times New Roman" panose="02020603050405020304" pitchFamily="18" charset="0"/>
              </a:rPr>
              <a:t>GAS EMBOLISM MEANS THE ENTERING OF GAS INTO THE VASCULAR SPACES.</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GAS BUBBLES IN CIRCULATION CAN INTERRUPT BLOOD FLOW AND CAUSE INFARCTION DISTAL FROM THE SITE OF OCCLUSION AS CAN </a:t>
            </a:r>
            <a:r>
              <a:rPr lang="en-US" dirty="0" smtClean="0">
                <a:latin typeface="Times New Roman" panose="02020603050405020304" pitchFamily="18" charset="0"/>
                <a:cs typeface="Times New Roman" panose="02020603050405020304" pitchFamily="18" charset="0"/>
              </a:rPr>
              <a:t>THROMBI</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TWO BASIC TYPES:</a:t>
            </a:r>
          </a:p>
          <a:p>
            <a:r>
              <a:rPr lang="en-US" dirty="0" smtClean="0">
                <a:latin typeface="Times New Roman" panose="02020603050405020304" pitchFamily="18" charset="0"/>
                <a:cs typeface="Times New Roman" panose="02020603050405020304" pitchFamily="18" charset="0"/>
              </a:rPr>
              <a:t>VENOUS</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ARTERIAL</a:t>
            </a:r>
          </a:p>
        </p:txBody>
      </p:sp>
      <p:sp>
        <p:nvSpPr>
          <p:cNvPr id="9" name="Rectangle 8"/>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AIR AND GAS EMBOLISM</a:t>
            </a:r>
          </a:p>
        </p:txBody>
      </p:sp>
    </p:spTree>
    <p:extLst>
      <p:ext uri="{BB962C8B-B14F-4D97-AF65-F5344CB8AC3E}">
        <p14:creationId xmlns:p14="http://schemas.microsoft.com/office/powerpoint/2010/main" val="116179839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5"/>
            <a:ext cx="5894363" cy="4856530"/>
          </a:xfrm>
        </p:spPr>
        <p:txBody>
          <a:bodyPr>
            <a:normAutofit/>
          </a:bodyPr>
          <a:lstStyle/>
          <a:p>
            <a:r>
              <a:rPr lang="en-US" dirty="0">
                <a:latin typeface="Times New Roman" panose="02020603050405020304" pitchFamily="18" charset="0"/>
                <a:cs typeface="Times New Roman" panose="02020603050405020304" pitchFamily="18" charset="0"/>
              </a:rPr>
              <a:t>VENOUS GAS </a:t>
            </a:r>
            <a:r>
              <a:rPr lang="en-US" dirty="0" smtClean="0">
                <a:latin typeface="Times New Roman" panose="02020603050405020304" pitchFamily="18" charset="0"/>
                <a:cs typeface="Times New Roman" panose="02020603050405020304" pitchFamily="18" charset="0"/>
              </a:rPr>
              <a:t>EMBOLISM</a:t>
            </a:r>
          </a:p>
          <a:p>
            <a:r>
              <a:rPr lang="en-US" dirty="0">
                <a:latin typeface="Times New Roman" panose="02020603050405020304" pitchFamily="18" charset="0"/>
                <a:cs typeface="Times New Roman" panose="02020603050405020304" pitchFamily="18" charset="0"/>
              </a:rPr>
              <a:t>in case of incision of non-collapsed veins with </a:t>
            </a:r>
            <a:r>
              <a:rPr lang="en-US" dirty="0" err="1">
                <a:latin typeface="Times New Roman" panose="02020603050405020304" pitchFamily="18" charset="0"/>
                <a:cs typeface="Times New Roman" panose="02020603050405020304" pitchFamily="18" charset="0"/>
              </a:rPr>
              <a:t>subatmospheric</a:t>
            </a:r>
            <a:r>
              <a:rPr lang="en-US" dirty="0">
                <a:latin typeface="Times New Roman" panose="02020603050405020304" pitchFamily="18" charset="0"/>
                <a:cs typeface="Times New Roman" panose="02020603050405020304" pitchFamily="18" charset="0"/>
              </a:rPr>
              <a:t> pressure: epiploic veins, emissary veins and sinuses of the dura (neurosurgical interventions)</a:t>
            </a:r>
          </a:p>
          <a:p>
            <a:r>
              <a:rPr lang="en-US" dirty="0">
                <a:latin typeface="Times New Roman" panose="02020603050405020304" pitchFamily="18" charset="0"/>
                <a:cs typeface="Times New Roman" panose="02020603050405020304" pitchFamily="18" charset="0"/>
              </a:rPr>
              <a:t>in case of chest injuries and fractures, in obstetric interventions</a:t>
            </a:r>
          </a:p>
          <a:p>
            <a:r>
              <a:rPr lang="en-US" dirty="0">
                <a:latin typeface="Times New Roman" panose="02020603050405020304" pitchFamily="18" charset="0"/>
                <a:cs typeface="Times New Roman" panose="02020603050405020304" pitchFamily="18" charset="0"/>
              </a:rPr>
              <a:t>jugular veins, veins with a central venous catheter, veins with a hemodialysis catheter</a:t>
            </a:r>
          </a:p>
        </p:txBody>
      </p:sp>
      <p:sp>
        <p:nvSpPr>
          <p:cNvPr id="4" name="Rectangle 3"/>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AIR AND GAS EMBOLISM</a:t>
            </a:r>
          </a:p>
        </p:txBody>
      </p:sp>
      <p:sp>
        <p:nvSpPr>
          <p:cNvPr id="5" name="Content Placeholder 2"/>
          <p:cNvSpPr txBox="1">
            <a:spLocks/>
          </p:cNvSpPr>
          <p:nvPr/>
        </p:nvSpPr>
        <p:spPr>
          <a:xfrm>
            <a:off x="6096000" y="1825625"/>
            <a:ext cx="5894363" cy="48565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Times New Roman" panose="02020603050405020304" pitchFamily="18" charset="0"/>
                <a:cs typeface="Times New Roman" panose="02020603050405020304" pitchFamily="18" charset="0"/>
              </a:rPr>
              <a:t>ARTERIAL GAS </a:t>
            </a:r>
            <a:r>
              <a:rPr lang="en-US" dirty="0" smtClean="0">
                <a:latin typeface="Times New Roman" panose="02020603050405020304" pitchFamily="18" charset="0"/>
                <a:cs typeface="Times New Roman" panose="02020603050405020304" pitchFamily="18" charset="0"/>
              </a:rPr>
              <a:t>EMBOLISM</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occurs when gas enters the pulmonary veins and arteries of the systemic circulation</a:t>
            </a:r>
          </a:p>
          <a:p>
            <a:r>
              <a:rPr lang="en-US" dirty="0">
                <a:latin typeface="Times New Roman" panose="02020603050405020304" pitchFamily="18" charset="0"/>
                <a:cs typeface="Times New Roman" panose="02020603050405020304" pitchFamily="18" charset="0"/>
              </a:rPr>
              <a:t>any heart surgery where extracorporeal blood flow is used can be complicated by this type of embolism</a:t>
            </a:r>
          </a:p>
          <a:p>
            <a:r>
              <a:rPr lang="en-US" dirty="0">
                <a:latin typeface="Times New Roman" panose="02020603050405020304" pitchFamily="18" charset="0"/>
                <a:cs typeface="Times New Roman" panose="02020603050405020304" pitchFamily="18" charset="0"/>
              </a:rPr>
              <a:t>clinical symptoms of air embolism occur with penetration of more than 100 cc</a:t>
            </a:r>
          </a:p>
        </p:txBody>
      </p:sp>
    </p:spTree>
    <p:extLst>
      <p:ext uri="{BB962C8B-B14F-4D97-AF65-F5344CB8AC3E}">
        <p14:creationId xmlns:p14="http://schemas.microsoft.com/office/powerpoint/2010/main" val="82176600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5625"/>
            <a:ext cx="8721969" cy="5032375"/>
          </a:xfrm>
        </p:spPr>
        <p:txBody>
          <a:bodyPr>
            <a:normAutofit lnSpcReduction="10000"/>
          </a:bodyPr>
          <a:lstStyle/>
          <a:p>
            <a:r>
              <a:rPr lang="en-US" dirty="0">
                <a:latin typeface="Times New Roman" panose="02020603050405020304" pitchFamily="18" charset="0"/>
                <a:cs typeface="Times New Roman" panose="02020603050405020304" pitchFamily="18" charset="0"/>
              </a:rPr>
              <a:t>a special form of gas embolism is decompression sickness</a:t>
            </a:r>
          </a:p>
          <a:p>
            <a:r>
              <a:rPr lang="en-US" dirty="0">
                <a:latin typeface="Times New Roman" panose="02020603050405020304" pitchFamily="18" charset="0"/>
                <a:cs typeface="Times New Roman" panose="02020603050405020304" pitchFamily="18" charset="0"/>
              </a:rPr>
              <a:t>occurs in people who work underwater in chambers with increased atmospheric pressure or in divers with diving breathing apparatus</a:t>
            </a:r>
          </a:p>
          <a:p>
            <a:r>
              <a:rPr lang="en-US" dirty="0">
                <a:latin typeface="Times New Roman" panose="02020603050405020304" pitchFamily="18" charset="0"/>
                <a:cs typeface="Times New Roman" panose="02020603050405020304" pitchFamily="18" charset="0"/>
              </a:rPr>
              <a:t>breathing air under high atmospheric pressure leads to the dissolution of a larger amount of gas (especially nitrogen) in the blood and tissues</a:t>
            </a:r>
          </a:p>
          <a:p>
            <a:r>
              <a:rPr lang="en-US" dirty="0">
                <a:latin typeface="Times New Roman" panose="02020603050405020304" pitchFamily="18" charset="0"/>
                <a:cs typeface="Times New Roman" panose="02020603050405020304" pitchFamily="18" charset="0"/>
              </a:rPr>
              <a:t>if there is a sudden transition from a zone of increased pressure to a zone of normal pressure (sudden emergence, breakdowns in caissons), excess dissolved gas is released into the blood in the form of small bubbles, which form a gas embolus that leads to ischemia in many tissues</a:t>
            </a:r>
          </a:p>
        </p:txBody>
      </p:sp>
      <p:pic>
        <p:nvPicPr>
          <p:cNvPr id="4" name="object 3"/>
          <p:cNvPicPr/>
          <p:nvPr/>
        </p:nvPicPr>
        <p:blipFill>
          <a:blip r:embed="rId2" cstate="print"/>
          <a:stretch>
            <a:fillRect/>
          </a:stretch>
        </p:blipFill>
        <p:spPr>
          <a:xfrm>
            <a:off x="8721970" y="1825625"/>
            <a:ext cx="3470030" cy="4439305"/>
          </a:xfrm>
          <a:prstGeom prst="rect">
            <a:avLst/>
          </a:prstGeom>
        </p:spPr>
      </p:pic>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AIR AND GAS EMBOLISM</a:t>
            </a:r>
          </a:p>
        </p:txBody>
      </p:sp>
    </p:spTree>
    <p:extLst>
      <p:ext uri="{BB962C8B-B14F-4D97-AF65-F5344CB8AC3E}">
        <p14:creationId xmlns:p14="http://schemas.microsoft.com/office/powerpoint/2010/main" val="27495689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4"/>
            <a:ext cx="11366696" cy="5032375"/>
          </a:xfrm>
        </p:spPr>
        <p:txBody>
          <a:bodyPr>
            <a:normAutofit/>
          </a:bodyPr>
          <a:lstStyle/>
          <a:p>
            <a:r>
              <a:rPr lang="en-US" dirty="0" smtClean="0">
                <a:latin typeface="Times New Roman" panose="02020603050405020304" pitchFamily="18" charset="0"/>
                <a:cs typeface="Times New Roman" panose="02020603050405020304" pitchFamily="18" charset="0"/>
              </a:rPr>
              <a:t>occurs with fractures of long tubular bones, burns, soft (fat) tissue trauma.</a:t>
            </a:r>
          </a:p>
          <a:p>
            <a:r>
              <a:rPr lang="en-US" dirty="0" smtClean="0">
                <a:latin typeface="Times New Roman" panose="02020603050405020304" pitchFamily="18" charset="0"/>
                <a:cs typeface="Times New Roman" panose="02020603050405020304" pitchFamily="18" charset="0"/>
              </a:rPr>
              <a:t>it is proven in 90% of cases with severe skeletal damage.</a:t>
            </a:r>
          </a:p>
          <a:p>
            <a:r>
              <a:rPr lang="en-US" dirty="0" smtClean="0">
                <a:latin typeface="Times New Roman" panose="02020603050405020304" pitchFamily="18" charset="0"/>
                <a:cs typeface="Times New Roman" panose="02020603050405020304" pitchFamily="18" charset="0"/>
              </a:rPr>
              <a:t>about 1% have symptoms of fat embolism syndrome</a:t>
            </a:r>
          </a:p>
          <a:p>
            <a:r>
              <a:rPr lang="en-US" dirty="0" smtClean="0">
                <a:latin typeface="Times New Roman" panose="02020603050405020304" pitchFamily="18" charset="0"/>
                <a:cs typeface="Times New Roman" panose="02020603050405020304" pitchFamily="18" charset="0"/>
              </a:rPr>
              <a:t>fat droplets enter the circulation through ruptured vascular sinusoids of the bone marrow and rupture of </a:t>
            </a:r>
            <a:r>
              <a:rPr lang="en-US" dirty="0" err="1" smtClean="0">
                <a:latin typeface="Times New Roman" panose="02020603050405020304" pitchFamily="18" charset="0"/>
                <a:cs typeface="Times New Roman" panose="02020603050405020304" pitchFamily="18" charset="0"/>
              </a:rPr>
              <a:t>venules</a:t>
            </a:r>
            <a:r>
              <a:rPr lang="en-US" dirty="0" smtClean="0">
                <a:latin typeface="Times New Roman" panose="02020603050405020304" pitchFamily="18" charset="0"/>
                <a:cs typeface="Times New Roman" panose="02020603050405020304" pitchFamily="18" charset="0"/>
              </a:rPr>
              <a:t> in damaged tissues.</a:t>
            </a:r>
          </a:p>
          <a:p>
            <a:r>
              <a:rPr lang="en-US" dirty="0" smtClean="0">
                <a:latin typeface="Times New Roman" panose="02020603050405020304" pitchFamily="18" charset="0"/>
                <a:cs typeface="Times New Roman" panose="02020603050405020304" pitchFamily="18" charset="0"/>
              </a:rPr>
              <a:t>pathogenesis is reflected in mechanical obstruction and chemical damage.</a:t>
            </a:r>
          </a:p>
          <a:p>
            <a:r>
              <a:rPr lang="en-US" dirty="0" err="1" smtClean="0">
                <a:latin typeface="Times New Roman" panose="02020603050405020304" pitchFamily="18" charset="0"/>
                <a:cs typeface="Times New Roman" panose="02020603050405020304" pitchFamily="18" charset="0"/>
              </a:rPr>
              <a:t>microaggregates</a:t>
            </a:r>
            <a:r>
              <a:rPr lang="en-US" dirty="0" smtClean="0">
                <a:latin typeface="Times New Roman" panose="02020603050405020304" pitchFamily="18" charset="0"/>
                <a:cs typeface="Times New Roman" panose="02020603050405020304" pitchFamily="18" charset="0"/>
              </a:rPr>
              <a:t> of fat cause occlusion of pulmonary and cerebral circulation - occlusion of blood vessels is worsened by local accumulation of platelets and erythrocytes, free fatty acids have a toxic effect on the endothelium, attraction of granulocytes that release free radicals, proteases....</a:t>
            </a:r>
            <a:endParaRPr lang="en-US" dirty="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FATTY EMBOLISM</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070991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FATTY EMBOLISM</a:t>
            </a:r>
            <a:endParaRPr lang="en-US" sz="3600" b="1" dirty="0">
              <a:latin typeface="Times New Roman" panose="02020603050405020304" pitchFamily="18" charset="0"/>
              <a:cs typeface="Times New Roman" panose="02020603050405020304" pitchFamily="18" charset="0"/>
            </a:endParaRPr>
          </a:p>
        </p:txBody>
      </p:sp>
      <p:sp>
        <p:nvSpPr>
          <p:cNvPr id="2" name="Content Placeholder 1"/>
          <p:cNvSpPr>
            <a:spLocks noGrp="1"/>
          </p:cNvSpPr>
          <p:nvPr>
            <p:ph idx="1"/>
          </p:nvPr>
        </p:nvSpPr>
        <p:spPr/>
        <p:txBody>
          <a:bodyPr/>
          <a:lstStyle/>
          <a:p>
            <a:endParaRPr lang="en-US"/>
          </a:p>
        </p:txBody>
      </p:sp>
      <p:pic>
        <p:nvPicPr>
          <p:cNvPr id="6" name="object 3"/>
          <p:cNvPicPr/>
          <p:nvPr/>
        </p:nvPicPr>
        <p:blipFill>
          <a:blip r:embed="rId2" cstate="print"/>
          <a:stretch>
            <a:fillRect/>
          </a:stretch>
        </p:blipFill>
        <p:spPr>
          <a:xfrm>
            <a:off x="838200" y="1752599"/>
            <a:ext cx="10515600" cy="5105400"/>
          </a:xfrm>
          <a:prstGeom prst="rect">
            <a:avLst/>
          </a:prstGeom>
        </p:spPr>
      </p:pic>
    </p:spTree>
    <p:extLst>
      <p:ext uri="{BB962C8B-B14F-4D97-AF65-F5344CB8AC3E}">
        <p14:creationId xmlns:p14="http://schemas.microsoft.com/office/powerpoint/2010/main" val="209416055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ject 3"/>
          <p:cNvPicPr/>
          <p:nvPr/>
        </p:nvPicPr>
        <p:blipFill>
          <a:blip r:embed="rId2" cstate="print"/>
          <a:stretch>
            <a:fillRect/>
          </a:stretch>
        </p:blipFill>
        <p:spPr>
          <a:xfrm>
            <a:off x="1439594" y="1603717"/>
            <a:ext cx="4495800" cy="5254283"/>
          </a:xfrm>
          <a:prstGeom prst="rect">
            <a:avLst/>
          </a:prstGeom>
        </p:spPr>
      </p:pic>
      <p:pic>
        <p:nvPicPr>
          <p:cNvPr id="6" name="object 4"/>
          <p:cNvPicPr/>
          <p:nvPr/>
        </p:nvPicPr>
        <p:blipFill>
          <a:blip r:embed="rId3" cstate="print"/>
          <a:stretch>
            <a:fillRect/>
          </a:stretch>
        </p:blipFill>
        <p:spPr>
          <a:xfrm>
            <a:off x="6096000" y="1603717"/>
            <a:ext cx="4525108" cy="5275770"/>
          </a:xfrm>
          <a:prstGeom prst="rect">
            <a:avLst/>
          </a:prstGeom>
        </p:spPr>
      </p:pic>
      <p:sp>
        <p:nvSpPr>
          <p:cNvPr id="7" name="Rectangle 6"/>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FATTY EMBOLISM</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9394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98545961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4"/>
            <a:ext cx="11366696" cy="5032375"/>
          </a:xfrm>
        </p:spPr>
        <p:txBody>
          <a:bodyPr>
            <a:normAutofit/>
          </a:bodyPr>
          <a:lstStyle/>
          <a:p>
            <a:r>
              <a:rPr lang="en-US" dirty="0">
                <a:latin typeface="Times New Roman" panose="02020603050405020304" pitchFamily="18" charset="0"/>
                <a:cs typeface="Times New Roman" panose="02020603050405020304" pitchFamily="18" charset="0"/>
              </a:rPr>
              <a:t>INFLAMMATORY EDEMA - EXUDATE</a:t>
            </a:r>
          </a:p>
          <a:p>
            <a:r>
              <a:rPr lang="en-US" dirty="0">
                <a:latin typeface="Times New Roman" panose="02020603050405020304" pitchFamily="18" charset="0"/>
                <a:cs typeface="Times New Roman" panose="02020603050405020304" pitchFamily="18" charset="0"/>
              </a:rPr>
              <a:t>(AS A RESULT OF INCREASED PERMEABILITY)</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NON-INFLAMMATORY EDEMA - TRANSDAT (IS A CONSEQUENCE OF DISTURBED BALANCE OF FORCES THAT TEND TO PRESS THE FLUID FROM THE BLOOD VESSELS AND FORCES THAT TEND TO GROW).</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THE PASSAGE OF FLUID THROUGH THE WALL OF THE BLOOD VESSEL IS REGULATED BY HYDROSTATIC AND OSMOTIC PRESSURE.</a:t>
            </a: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OEDEMA</a:t>
            </a:r>
            <a:endParaRPr lang="en-US" sz="3400" dirty="0"/>
          </a:p>
        </p:txBody>
      </p:sp>
    </p:spTree>
    <p:extLst>
      <p:ext uri="{BB962C8B-B14F-4D97-AF65-F5344CB8AC3E}">
        <p14:creationId xmlns:p14="http://schemas.microsoft.com/office/powerpoint/2010/main" val="348612659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489" y="1825624"/>
            <a:ext cx="11366696" cy="5032375"/>
          </a:xfrm>
        </p:spPr>
        <p:txBody>
          <a:bodyPr>
            <a:normAutofit/>
          </a:bodyPr>
          <a:lstStyle/>
          <a:p>
            <a:r>
              <a:rPr lang="en-US" dirty="0">
                <a:latin typeface="Times New Roman" panose="02020603050405020304" pitchFamily="18" charset="0"/>
                <a:cs typeface="Times New Roman" panose="02020603050405020304" pitchFamily="18" charset="0"/>
              </a:rPr>
              <a:t>EDEMA IS THE TRANSITION OF FLUID INTO THE INTERSTITIAL SPACE</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MECHANISMS OF EMERGENCE:</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1.increase in intravascular hydrostatic pressure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2.drop </a:t>
            </a:r>
            <a:r>
              <a:rPr lang="en-US" dirty="0">
                <a:latin typeface="Times New Roman" panose="02020603050405020304" pitchFamily="18" charset="0"/>
                <a:cs typeface="Times New Roman" panose="02020603050405020304" pitchFamily="18" charset="0"/>
              </a:rPr>
              <a:t>in plasma colloid osmotic </a:t>
            </a:r>
            <a:r>
              <a:rPr lang="en-US" dirty="0" smtClean="0">
                <a:latin typeface="Times New Roman" panose="02020603050405020304" pitchFamily="18" charset="0"/>
                <a:cs typeface="Times New Roman" panose="02020603050405020304" pitchFamily="18" charset="0"/>
              </a:rPr>
              <a:t>pressure</a:t>
            </a:r>
          </a:p>
          <a:p>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3.difficult lymph flow/swelling</a:t>
            </a:r>
          </a:p>
          <a:p>
            <a:r>
              <a:rPr lang="en-US" dirty="0">
                <a:latin typeface="Times New Roman" panose="02020603050405020304" pitchFamily="18" charset="0"/>
                <a:cs typeface="Times New Roman" panose="02020603050405020304" pitchFamily="18" charset="0"/>
              </a:rPr>
              <a:t>4. retention of salt and water of renal origin</a:t>
            </a: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OEDEMA</a:t>
            </a:r>
            <a:endParaRPr lang="en-US" sz="3400" dirty="0"/>
          </a:p>
        </p:txBody>
      </p:sp>
    </p:spTree>
    <p:extLst>
      <p:ext uri="{BB962C8B-B14F-4D97-AF65-F5344CB8AC3E}">
        <p14:creationId xmlns:p14="http://schemas.microsoft.com/office/powerpoint/2010/main" val="33114739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Arterial pressure, venous pressure, colloid osmotic pressure and competent lymphatic vessels are the main factors of edema</a:t>
            </a: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OEDEMA</a:t>
            </a:r>
            <a:endParaRPr lang="en-US" sz="3400" dirty="0"/>
          </a:p>
        </p:txBody>
      </p:sp>
      <p:pic>
        <p:nvPicPr>
          <p:cNvPr id="5" name="object 3"/>
          <p:cNvPicPr/>
          <p:nvPr/>
        </p:nvPicPr>
        <p:blipFill>
          <a:blip r:embed="rId2" cstate="print"/>
          <a:stretch>
            <a:fillRect/>
          </a:stretch>
        </p:blipFill>
        <p:spPr>
          <a:xfrm>
            <a:off x="1219200" y="2630658"/>
            <a:ext cx="9641058" cy="4102373"/>
          </a:xfrm>
          <a:prstGeom prst="rect">
            <a:avLst/>
          </a:prstGeom>
        </p:spPr>
      </p:pic>
    </p:spTree>
    <p:extLst>
      <p:ext uri="{BB962C8B-B14F-4D97-AF65-F5344CB8AC3E}">
        <p14:creationId xmlns:p14="http://schemas.microsoft.com/office/powerpoint/2010/main" val="129154171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354" y="1282089"/>
            <a:ext cx="11366696" cy="5032375"/>
          </a:xfrm>
        </p:spPr>
        <p:txBody>
          <a:bodyPr>
            <a:normAutofit/>
          </a:bodyPr>
          <a:lstStyle/>
          <a:p>
            <a:pPr marL="0" indent="0">
              <a:buNone/>
            </a:pPr>
            <a:r>
              <a:rPr lang="en-US" dirty="0" smtClean="0">
                <a:latin typeface="Times New Roman" panose="02020603050405020304" pitchFamily="18" charset="0"/>
                <a:cs typeface="Times New Roman" panose="02020603050405020304" pitchFamily="18" charset="0"/>
              </a:rPr>
              <a:t>Fluid </a:t>
            </a:r>
            <a:r>
              <a:rPr lang="en-US" dirty="0">
                <a:latin typeface="Times New Roman" panose="02020603050405020304" pitchFamily="18" charset="0"/>
                <a:cs typeface="Times New Roman" panose="02020603050405020304" pitchFamily="18" charset="0"/>
              </a:rPr>
              <a:t>leaves the arterial vascular compartment due to the hydrostatic pressure that pushes it out</a:t>
            </a:r>
          </a:p>
          <a:p>
            <a:pPr marL="0" indent="0">
              <a:buNone/>
            </a:pPr>
            <a:r>
              <a:rPr lang="en-US" dirty="0">
                <a:latin typeface="Times New Roman" panose="02020603050405020304" pitchFamily="18" charset="0"/>
                <a:cs typeface="Times New Roman" panose="02020603050405020304" pitchFamily="18" charset="0"/>
              </a:rPr>
              <a:t>Fluid returns to the venous vascular compartment due to oncotic (osmotic) pressure that pulls it back into the blood vessel.</a:t>
            </a:r>
          </a:p>
          <a:p>
            <a:pPr marL="0" indent="0">
              <a:buNone/>
            </a:pPr>
            <a:r>
              <a:rPr lang="en-US" dirty="0">
                <a:latin typeface="Times New Roman" panose="02020603050405020304" pitchFamily="18" charset="0"/>
                <a:cs typeface="Times New Roman" panose="02020603050405020304" pitchFamily="18" charset="0"/>
              </a:rPr>
              <a:t>At the capillary level, pushing forces approximate pulling forces.</a:t>
            </a: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OEDEMA</a:t>
            </a:r>
            <a:endParaRPr lang="en-US" sz="3400" dirty="0"/>
          </a:p>
        </p:txBody>
      </p:sp>
      <p:pic>
        <p:nvPicPr>
          <p:cNvPr id="5" name="object 3"/>
          <p:cNvPicPr/>
          <p:nvPr/>
        </p:nvPicPr>
        <p:blipFill>
          <a:blip r:embed="rId2" cstate="print"/>
          <a:stretch>
            <a:fillRect/>
          </a:stretch>
        </p:blipFill>
        <p:spPr>
          <a:xfrm>
            <a:off x="1219200" y="3629465"/>
            <a:ext cx="9641058" cy="3103566"/>
          </a:xfrm>
          <a:prstGeom prst="rect">
            <a:avLst/>
          </a:prstGeom>
        </p:spPr>
      </p:pic>
    </p:spTree>
    <p:extLst>
      <p:ext uri="{BB962C8B-B14F-4D97-AF65-F5344CB8AC3E}">
        <p14:creationId xmlns:p14="http://schemas.microsoft.com/office/powerpoint/2010/main" val="327871696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lnSpcReduction="10000"/>
          </a:bodyPr>
          <a:lstStyle/>
          <a:p>
            <a:pPr marL="184785" indent="-172720">
              <a:lnSpc>
                <a:spcPct val="100000"/>
              </a:lnSpc>
              <a:spcBef>
                <a:spcPts val="315"/>
              </a:spcBef>
              <a:buFont typeface="Arial"/>
              <a:buChar char="•"/>
              <a:tabLst>
                <a:tab pos="185420" algn="l"/>
              </a:tabLst>
            </a:pPr>
            <a:r>
              <a:rPr lang="en-US" sz="3600" spc="-135" dirty="0" smtClean="0">
                <a:latin typeface="Times New Roman"/>
                <a:cs typeface="Times New Roman"/>
              </a:rPr>
              <a:t>TRANSUDATE</a:t>
            </a:r>
            <a:endParaRPr lang="en-US" sz="3600" spc="-135" dirty="0">
              <a:latin typeface="Times New Roman"/>
              <a:cs typeface="Times New Roman"/>
            </a:endParaRP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A consequence of the disruption of the Starling forces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Specific gravity &lt; 1.012</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Protein content &lt; 3 g/dl, LDH Low</a:t>
            </a:r>
          </a:p>
          <a:p>
            <a:pPr marL="184785" indent="-172720">
              <a:lnSpc>
                <a:spcPct val="100000"/>
              </a:lnSpc>
              <a:spcBef>
                <a:spcPts val="315"/>
              </a:spcBef>
              <a:buFont typeface="Arial"/>
              <a:buChar char="•"/>
              <a:tabLst>
                <a:tab pos="185420" algn="l"/>
              </a:tabLst>
            </a:pPr>
            <a:endParaRPr lang="en-US" sz="3600" spc="-135" dirty="0">
              <a:latin typeface="Times New Roman"/>
              <a:cs typeface="Times New Roman"/>
            </a:endParaRP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EXUDATE</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The result of damage to the walls of blood vessels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Specific gravity &gt; 1.012</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Protein content &gt; 3 g/dl, LDH high</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OEDEMA</a:t>
            </a:r>
            <a:endParaRPr lang="en-US" sz="3400" dirty="0"/>
          </a:p>
        </p:txBody>
      </p:sp>
    </p:spTree>
    <p:extLst>
      <p:ext uri="{BB962C8B-B14F-4D97-AF65-F5344CB8AC3E}">
        <p14:creationId xmlns:p14="http://schemas.microsoft.com/office/powerpoint/2010/main" val="241059959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fontScale="70000" lnSpcReduction="20000"/>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local and generalized</a:t>
            </a:r>
          </a:p>
          <a:p>
            <a:pPr marL="184785" indent="-172720">
              <a:lnSpc>
                <a:spcPct val="100000"/>
              </a:lnSpc>
              <a:spcBef>
                <a:spcPts val="315"/>
              </a:spcBef>
              <a:buFont typeface="Arial"/>
              <a:buChar char="•"/>
              <a:tabLst>
                <a:tab pos="185420" algn="l"/>
              </a:tabLst>
            </a:pPr>
            <a:endParaRPr lang="en-US" sz="3600" spc="-135" dirty="0">
              <a:latin typeface="Times New Roman"/>
              <a:cs typeface="Times New Roman"/>
            </a:endParaRP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local increase is a consequence of impaired venous flow (swelling of the lower extremities and ascites in cirrhosis of the liver)</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causes: varicose veins on the legs, thrombosis of the femoral vein, tumors around the vein, compression of the iliac veins during pregnancy, compression of the portal vein in cirrhosis of the liver</a:t>
            </a:r>
          </a:p>
          <a:p>
            <a:pPr marL="184785" indent="-172720">
              <a:lnSpc>
                <a:spcPct val="100000"/>
              </a:lnSpc>
              <a:spcBef>
                <a:spcPts val="315"/>
              </a:spcBef>
              <a:buFont typeface="Arial"/>
              <a:buChar char="•"/>
              <a:tabLst>
                <a:tab pos="185420" algn="l"/>
              </a:tabLst>
            </a:pPr>
            <a:endParaRPr lang="en-US" sz="3600" spc="-135" dirty="0">
              <a:latin typeface="Times New Roman"/>
              <a:cs typeface="Times New Roman"/>
            </a:endParaRP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generalized edema occurs with increased venous hydrostatic pressure - decompensation of the right heart</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important factors are reduced heart volume and therefore reduced blood flow through the kidney: the renin-angiotensin-aldosterone mechanism is triggered and sodium and water retention occurs (secondary </a:t>
            </a:r>
            <a:r>
              <a:rPr lang="en-US" sz="3600" spc="-135" dirty="0" err="1">
                <a:latin typeface="Times New Roman"/>
                <a:cs typeface="Times New Roman"/>
              </a:rPr>
              <a:t>aldosterism</a:t>
            </a:r>
            <a:r>
              <a:rPr lang="en-US" sz="3600" spc="-135" dirty="0">
                <a:latin typeface="Times New Roman"/>
                <a:cs typeface="Times New Roman"/>
              </a:rPr>
              <a:t>) - the result is an increase in intravascular volume</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OEDEMA</a:t>
            </a:r>
          </a:p>
          <a:p>
            <a:pPr algn="ctr"/>
            <a:r>
              <a:rPr lang="en-US" sz="3200" spc="-135" dirty="0" smtClean="0">
                <a:latin typeface="Times New Roman"/>
                <a:cs typeface="Times New Roman"/>
              </a:rPr>
              <a:t>increase of hydrostatic pressure</a:t>
            </a:r>
            <a:endParaRPr lang="en-US" sz="3400" dirty="0"/>
          </a:p>
        </p:txBody>
      </p:sp>
    </p:spTree>
    <p:extLst>
      <p:ext uri="{BB962C8B-B14F-4D97-AF65-F5344CB8AC3E}">
        <p14:creationId xmlns:p14="http://schemas.microsoft.com/office/powerpoint/2010/main" val="358525463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reduced concentration of albumin in serum - drop in colloid osmotic pressure</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causes of hypoalbuminemia: loss of albumin in nephrotic syndrome (more than 3.5g per day), reduced protein intake (starvation).</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in severe </a:t>
            </a:r>
            <a:r>
              <a:rPr lang="en-US" sz="3600" spc="-135" dirty="0" err="1">
                <a:latin typeface="Times New Roman"/>
                <a:cs typeface="Times New Roman"/>
              </a:rPr>
              <a:t>hypoproteinemias</a:t>
            </a:r>
            <a:r>
              <a:rPr lang="en-US" sz="3600" spc="-135" dirty="0">
                <a:latin typeface="Times New Roman"/>
                <a:cs typeface="Times New Roman"/>
              </a:rPr>
              <a:t>, massive edemas occur (</a:t>
            </a:r>
            <a:r>
              <a:rPr lang="en-US" sz="3600" spc="-135" dirty="0" err="1">
                <a:latin typeface="Times New Roman"/>
                <a:cs typeface="Times New Roman"/>
              </a:rPr>
              <a:t>anasarca</a:t>
            </a:r>
            <a:r>
              <a:rPr lang="en-US" sz="3600" spc="-135" dirty="0">
                <a:latin typeface="Times New Roman"/>
                <a:cs typeface="Times New Roman"/>
              </a:rPr>
              <a:t>)</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OEDEMA</a:t>
            </a:r>
          </a:p>
          <a:p>
            <a:pPr algn="ctr"/>
            <a:r>
              <a:rPr lang="en-US" sz="3200" spc="-135" dirty="0">
                <a:latin typeface="Times New Roman"/>
                <a:cs typeface="Times New Roman"/>
              </a:rPr>
              <a:t>drop in colloid osmotic </a:t>
            </a:r>
            <a:r>
              <a:rPr lang="en-US" sz="3200" spc="-135" dirty="0" smtClean="0">
                <a:latin typeface="Times New Roman"/>
                <a:cs typeface="Times New Roman"/>
              </a:rPr>
              <a:t>pressure</a:t>
            </a:r>
            <a:endParaRPr lang="en-US" sz="3200" spc="-135" dirty="0">
              <a:latin typeface="Times New Roman"/>
              <a:cs typeface="Times New Roman"/>
            </a:endParaRPr>
          </a:p>
        </p:txBody>
      </p:sp>
    </p:spTree>
    <p:extLst>
      <p:ext uri="{BB962C8B-B14F-4D97-AF65-F5344CB8AC3E}">
        <p14:creationId xmlns:p14="http://schemas.microsoft.com/office/powerpoint/2010/main" val="154669422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lnSpcReduction="10000"/>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the largest amount of filtered liquid in the intercellular space is resorbed into the blood vessels, the excess liquid from the </a:t>
            </a:r>
            <a:r>
              <a:rPr lang="en-US" sz="3600" spc="-135" dirty="0" err="1">
                <a:latin typeface="Times New Roman"/>
                <a:cs typeface="Times New Roman"/>
              </a:rPr>
              <a:t>interstitium</a:t>
            </a:r>
            <a:r>
              <a:rPr lang="en-US" sz="3600" spc="-135" dirty="0">
                <a:latin typeface="Times New Roman"/>
                <a:cs typeface="Times New Roman"/>
              </a:rPr>
              <a:t> is removed by lymphatics.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lymphatic obstruction leads to local edema.</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causes of lymphatic obstruction: malignant tumors, fibrosis, surgical ablation (mastectomy)...</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due to the obstruction of the lymphatics, there is often an accumulation of fluid in the body cavities: </a:t>
            </a:r>
            <a:r>
              <a:rPr lang="en-US" sz="3600" spc="-135" dirty="0" err="1">
                <a:latin typeface="Times New Roman"/>
                <a:cs typeface="Times New Roman"/>
              </a:rPr>
              <a:t>chylothorax</a:t>
            </a:r>
            <a:r>
              <a:rPr lang="en-US" sz="3600" spc="-135" dirty="0">
                <a:latin typeface="Times New Roman"/>
                <a:cs typeface="Times New Roman"/>
              </a:rPr>
              <a:t>, </a:t>
            </a:r>
            <a:r>
              <a:rPr lang="en-US" sz="3600" spc="-135" dirty="0" err="1">
                <a:latin typeface="Times New Roman"/>
                <a:cs typeface="Times New Roman"/>
              </a:rPr>
              <a:t>chyloperitoneum</a:t>
            </a:r>
            <a:r>
              <a:rPr lang="en-US" sz="3600" spc="-135" dirty="0">
                <a:latin typeface="Times New Roman"/>
                <a:cs typeface="Times New Roman"/>
              </a:rPr>
              <a:t>.</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OEDEMA</a:t>
            </a:r>
          </a:p>
          <a:p>
            <a:pPr algn="ctr"/>
            <a:r>
              <a:rPr lang="en-US" sz="3400" b="1" spc="-10" dirty="0" err="1">
                <a:latin typeface="Times New Roman"/>
                <a:cs typeface="Times New Roman"/>
              </a:rPr>
              <a:t>o</a:t>
            </a:r>
            <a:r>
              <a:rPr lang="en-US" sz="3400" b="1" spc="-10" dirty="0" err="1" smtClean="0">
                <a:latin typeface="Times New Roman"/>
                <a:cs typeface="Times New Roman"/>
              </a:rPr>
              <a:t>pstruction</a:t>
            </a:r>
            <a:r>
              <a:rPr lang="en-US" sz="3400" b="1" spc="-10" dirty="0" smtClean="0">
                <a:latin typeface="Times New Roman"/>
                <a:cs typeface="Times New Roman"/>
              </a:rPr>
              <a:t> of the lymph</a:t>
            </a:r>
            <a:endParaRPr lang="en-US" sz="3400" dirty="0"/>
          </a:p>
        </p:txBody>
      </p:sp>
    </p:spTree>
    <p:extLst>
      <p:ext uri="{BB962C8B-B14F-4D97-AF65-F5344CB8AC3E}">
        <p14:creationId xmlns:p14="http://schemas.microsoft.com/office/powerpoint/2010/main" val="117131835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fontScale="92500" lnSpcReduction="20000"/>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sodium is the main cation of the extracellular fluid, so it determines its osmotic pressure. this means that an increased amount of sodium in the body is always accompanied by a larger amount of extracellular fluid.</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the extracellular volume is under the control of renal sodium excretion (sodium-uretic factor, renin-angiotensin system of the juxtaglomerular apparatus and activity of the sympathetic nervous system).</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sodium retention may be the primary cause of edema in decreased renal function.</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retention of salt and water leads to an increase in intravascular blood volume, i.e. increase in hydrostatic pressure and the development of edema.</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OEDEMA</a:t>
            </a:r>
          </a:p>
          <a:p>
            <a:pPr algn="ctr"/>
            <a:r>
              <a:rPr lang="en-US" sz="3400" b="1" spc="-10" dirty="0">
                <a:latin typeface="Times New Roman"/>
                <a:cs typeface="Times New Roman"/>
              </a:rPr>
              <a:t>r</a:t>
            </a:r>
            <a:r>
              <a:rPr lang="en-US" sz="3400" b="1" spc="-10" dirty="0" smtClean="0">
                <a:latin typeface="Times New Roman"/>
                <a:cs typeface="Times New Roman"/>
              </a:rPr>
              <a:t>etention of water</a:t>
            </a:r>
            <a:endParaRPr lang="en-US" sz="3400" dirty="0"/>
          </a:p>
        </p:txBody>
      </p:sp>
    </p:spTree>
    <p:extLst>
      <p:ext uri="{BB962C8B-B14F-4D97-AF65-F5344CB8AC3E}">
        <p14:creationId xmlns:p14="http://schemas.microsoft.com/office/powerpoint/2010/main" val="32105447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MACROSCOPIC: in edema, the tissue is pale, swollen, transparent and doughy in consistency. a gelatinous appearance on the section, a clear yellowish or sometimes reddish liquid drains from the surface of the section.</a:t>
            </a:r>
          </a:p>
          <a:p>
            <a:pPr marL="184785" indent="-172720">
              <a:lnSpc>
                <a:spcPct val="100000"/>
              </a:lnSpc>
              <a:spcBef>
                <a:spcPts val="315"/>
              </a:spcBef>
              <a:buFont typeface="Arial"/>
              <a:buChar char="•"/>
              <a:tabLst>
                <a:tab pos="185420" algn="l"/>
              </a:tabLst>
            </a:pPr>
            <a:endParaRPr lang="en-US" sz="3600" spc="-135" dirty="0">
              <a:latin typeface="Times New Roman"/>
              <a:cs typeface="Times New Roman"/>
            </a:endParaRP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MICROSCOPIC: collagen fibers are swollen, in the intercellular space there is an acidophilic, homogeneous material that sometimes has a granular appearance.</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OEDEMA</a:t>
            </a:r>
          </a:p>
        </p:txBody>
      </p:sp>
    </p:spTree>
    <p:extLst>
      <p:ext uri="{BB962C8B-B14F-4D97-AF65-F5344CB8AC3E}">
        <p14:creationId xmlns:p14="http://schemas.microsoft.com/office/powerpoint/2010/main" val="140646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392046654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11366696" cy="5032375"/>
          </a:xfrm>
        </p:spPr>
        <p:txBody>
          <a:bodyPr>
            <a:normAutofit/>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SPECIAL TYPES OF EDEMA </a:t>
            </a:r>
            <a:r>
              <a:rPr lang="en-US" sz="3600" spc="-135" dirty="0" smtClean="0">
                <a:latin typeface="Times New Roman"/>
                <a:cs typeface="Times New Roman"/>
              </a:rPr>
              <a:t> ARE</a:t>
            </a:r>
            <a:r>
              <a:rPr lang="en-US" sz="3600" spc="-135" dirty="0">
                <a:latin typeface="Times New Roman"/>
                <a:cs typeface="Times New Roman"/>
              </a:rPr>
              <a:t>:</a:t>
            </a:r>
          </a:p>
          <a:p>
            <a:pPr marL="184785" indent="-172720">
              <a:lnSpc>
                <a:spcPct val="100000"/>
              </a:lnSpc>
              <a:spcBef>
                <a:spcPts val="315"/>
              </a:spcBef>
              <a:buFont typeface="Arial"/>
              <a:buChar char="•"/>
              <a:tabLst>
                <a:tab pos="185420" algn="l"/>
              </a:tabLst>
            </a:pPr>
            <a:endParaRPr lang="en-US" sz="3600" spc="-135" dirty="0">
              <a:latin typeface="Times New Roman"/>
              <a:cs typeface="Times New Roman"/>
            </a:endParaRP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CARDIAC EDEMA</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LUNG EDEMA</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CEREBRAL EDEMA</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NEPHRITIC EDEMA</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NEPHROTIC EDEMA </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EDEMA IN LIVER CIRRHOSIS</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OEDEMA</a:t>
            </a:r>
          </a:p>
        </p:txBody>
      </p:sp>
    </p:spTree>
    <p:extLst>
      <p:ext uri="{BB962C8B-B14F-4D97-AF65-F5344CB8AC3E}">
        <p14:creationId xmlns:p14="http://schemas.microsoft.com/office/powerpoint/2010/main" val="287888030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8961121" cy="5032375"/>
          </a:xfrm>
        </p:spPr>
        <p:txBody>
          <a:bodyPr>
            <a:normAutofit fontScale="85000" lnSpcReduction="20000"/>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insufficiency of the right half of the heart.</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occurs in the subcutaneous parts of the lower extremities (distribution depends on the force of gravity, so these edemas are also called "dependent" edemas).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transudation prevails, it is difficult to return fluid from the tissue, the intercellular fluid is drained via the lymph</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clinical features: congested jugular veins, doughy swellings on the lower extremities, enlarged and painful liver, distended abdomen when ascites is present.</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at autopsy: congestion of the liver, spleen, kidneys and other abdominal organs, swelling, enlarged heart with dilatation of the heart cavities</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CARDIAC OEDEMA</a:t>
            </a:r>
          </a:p>
        </p:txBody>
      </p:sp>
      <p:pic>
        <p:nvPicPr>
          <p:cNvPr id="5" name="object 4"/>
          <p:cNvPicPr/>
          <p:nvPr/>
        </p:nvPicPr>
        <p:blipFill>
          <a:blip r:embed="rId2" cstate="print"/>
          <a:stretch>
            <a:fillRect/>
          </a:stretch>
        </p:blipFill>
        <p:spPr>
          <a:xfrm>
            <a:off x="9385497" y="1530202"/>
            <a:ext cx="2806503" cy="4489703"/>
          </a:xfrm>
          <a:prstGeom prst="rect">
            <a:avLst/>
          </a:prstGeom>
        </p:spPr>
      </p:pic>
    </p:spTree>
    <p:extLst>
      <p:ext uri="{BB962C8B-B14F-4D97-AF65-F5344CB8AC3E}">
        <p14:creationId xmlns:p14="http://schemas.microsoft.com/office/powerpoint/2010/main" val="16155621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421" y="1530202"/>
            <a:ext cx="9270610" cy="5032375"/>
          </a:xfrm>
        </p:spPr>
        <p:txBody>
          <a:bodyPr>
            <a:normAutofit fontScale="77500" lnSpcReduction="20000"/>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Increased amount of fluid in the alveoli and </a:t>
            </a:r>
            <a:r>
              <a:rPr lang="en-US" sz="3600" spc="-135" dirty="0" err="1">
                <a:latin typeface="Times New Roman"/>
                <a:cs typeface="Times New Roman"/>
              </a:rPr>
              <a:t>interstitium</a:t>
            </a:r>
            <a:r>
              <a:rPr lang="en-US" sz="3600" spc="-135" dirty="0">
                <a:latin typeface="Times New Roman"/>
                <a:cs typeface="Times New Roman"/>
              </a:rPr>
              <a:t> of the lungs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CAUSES: hemodynamic disturbances in the heart that lead to increased perfusion pressure in the pulmonary capillaries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HEMODYNAMIC DISORDERS ARE: left heart failure (systemic hypertension, mitral/aortic stenosis and insufficiency), primary damage to the vascular endothelium, ARDS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MACROSCOPIC: heavy and moist lungs, a large amount of frothy liquid is coming out from the section surface</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MICROSCOPIC: enlarged respiratory spaces with granular precipitates, foci of bleeding and </a:t>
            </a:r>
            <a:r>
              <a:rPr lang="en-US" sz="3600" spc="-135" dirty="0" err="1">
                <a:latin typeface="Times New Roman"/>
                <a:cs typeface="Times New Roman"/>
              </a:rPr>
              <a:t>hemosiderophagia</a:t>
            </a:r>
            <a:r>
              <a:rPr lang="en-US" sz="3600" spc="-135" dirty="0">
                <a:latin typeface="Times New Roman"/>
                <a:cs typeface="Times New Roman"/>
              </a:rPr>
              <a:t>, in long-term edema, fibrous thickening of the septum</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LUNG OEDEMA</a:t>
            </a:r>
          </a:p>
        </p:txBody>
      </p:sp>
      <p:pic>
        <p:nvPicPr>
          <p:cNvPr id="5" name="object 3"/>
          <p:cNvPicPr/>
          <p:nvPr/>
        </p:nvPicPr>
        <p:blipFill>
          <a:blip r:embed="rId2" cstate="print"/>
          <a:stretch>
            <a:fillRect/>
          </a:stretch>
        </p:blipFill>
        <p:spPr>
          <a:xfrm>
            <a:off x="9355015" y="1645920"/>
            <a:ext cx="2836985" cy="3896751"/>
          </a:xfrm>
          <a:prstGeom prst="rect">
            <a:avLst/>
          </a:prstGeom>
        </p:spPr>
      </p:pic>
    </p:spTree>
    <p:extLst>
      <p:ext uri="{BB962C8B-B14F-4D97-AF65-F5344CB8AC3E}">
        <p14:creationId xmlns:p14="http://schemas.microsoft.com/office/powerpoint/2010/main" val="134506576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1015" y="2208278"/>
            <a:ext cx="7427742" cy="5032375"/>
          </a:xfrm>
        </p:spPr>
        <p:txBody>
          <a:bodyPr>
            <a:normAutofit/>
          </a:bodyPr>
          <a:lstStyle/>
          <a:p>
            <a:pPr marL="184785" indent="-172720">
              <a:lnSpc>
                <a:spcPct val="100000"/>
              </a:lnSpc>
              <a:spcBef>
                <a:spcPts val="315"/>
              </a:spcBef>
              <a:buFont typeface="Arial"/>
              <a:buChar char="•"/>
              <a:tabLst>
                <a:tab pos="185420" algn="l"/>
              </a:tabLst>
            </a:pPr>
            <a:r>
              <a:rPr lang="en-US" sz="3600" spc="-135" dirty="0">
                <a:latin typeface="Times New Roman"/>
                <a:cs typeface="Times New Roman"/>
              </a:rPr>
              <a:t>Vital threat</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↑intracranial pressure - incarceration of the cerebellum in the large occipital opening - depression of the vital centers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Local (tumors, abscesses)</a:t>
            </a:r>
          </a:p>
          <a:p>
            <a:pPr marL="184785" indent="-172720">
              <a:lnSpc>
                <a:spcPct val="100000"/>
              </a:lnSpc>
              <a:spcBef>
                <a:spcPts val="315"/>
              </a:spcBef>
              <a:buFont typeface="Arial"/>
              <a:buChar char="•"/>
              <a:tabLst>
                <a:tab pos="185420" algn="l"/>
              </a:tabLst>
            </a:pPr>
            <a:r>
              <a:rPr lang="en-US" sz="3600" spc="-135" dirty="0">
                <a:latin typeface="Times New Roman"/>
                <a:cs typeface="Times New Roman"/>
              </a:rPr>
              <a:t>Generalized (encephalitis, hypertensive crisis, venous flow obstruction)</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135" dirty="0">
                <a:latin typeface="Times New Roman"/>
                <a:cs typeface="Times New Roman"/>
              </a:rPr>
              <a:t>CEREBRAL</a:t>
            </a:r>
            <a:r>
              <a:rPr lang="en-US" sz="3400" b="1" spc="-10" dirty="0" smtClean="0">
                <a:latin typeface="Times New Roman"/>
                <a:cs typeface="Times New Roman"/>
              </a:rPr>
              <a:t> OEDEMA</a:t>
            </a:r>
          </a:p>
        </p:txBody>
      </p:sp>
      <p:pic>
        <p:nvPicPr>
          <p:cNvPr id="6" name="object 7"/>
          <p:cNvPicPr/>
          <p:nvPr/>
        </p:nvPicPr>
        <p:blipFill>
          <a:blip r:embed="rId2" cstate="print"/>
          <a:stretch>
            <a:fillRect/>
          </a:stretch>
        </p:blipFill>
        <p:spPr>
          <a:xfrm>
            <a:off x="8197597" y="3874009"/>
            <a:ext cx="3994403" cy="2983991"/>
          </a:xfrm>
          <a:prstGeom prst="rect">
            <a:avLst/>
          </a:prstGeom>
        </p:spPr>
      </p:pic>
      <p:pic>
        <p:nvPicPr>
          <p:cNvPr id="7" name="object 4"/>
          <p:cNvPicPr/>
          <p:nvPr/>
        </p:nvPicPr>
        <p:blipFill>
          <a:blip r:embed="rId3" cstate="print"/>
          <a:stretch>
            <a:fillRect/>
          </a:stretch>
        </p:blipFill>
        <p:spPr>
          <a:xfrm>
            <a:off x="8315079" y="2208278"/>
            <a:ext cx="3759438" cy="1665731"/>
          </a:xfrm>
          <a:prstGeom prst="rect">
            <a:avLst/>
          </a:prstGeom>
        </p:spPr>
      </p:pic>
    </p:spTree>
    <p:extLst>
      <p:ext uri="{BB962C8B-B14F-4D97-AF65-F5344CB8AC3E}">
        <p14:creationId xmlns:p14="http://schemas.microsoft.com/office/powerpoint/2010/main" val="356638286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5872089" cy="4351338"/>
          </a:xfrm>
        </p:spPr>
        <p:txBody>
          <a:bodyPr>
            <a:normAutofit lnSpcReduction="10000"/>
          </a:bodyPr>
          <a:lstStyle/>
          <a:p>
            <a:r>
              <a:rPr lang="en-US" dirty="0">
                <a:latin typeface="Times New Roman" panose="02020603050405020304" pitchFamily="18" charset="0"/>
                <a:cs typeface="Times New Roman" panose="02020603050405020304" pitchFamily="18" charset="0"/>
              </a:rPr>
              <a:t>MACROSCOPIC:</a:t>
            </a:r>
          </a:p>
          <a:p>
            <a:r>
              <a:rPr lang="en-US" dirty="0">
                <a:latin typeface="Times New Roman" panose="02020603050405020304" pitchFamily="18" charset="0"/>
                <a:cs typeface="Times New Roman" panose="02020603050405020304" pitchFamily="18" charset="0"/>
              </a:rPr>
              <a:t>↑weight, narrowed sulci, widened and flattened gyri</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MICROSCOPIC: space between fibrils widened (scattered appearance of white and gray matter), perivascular spaces (VIRCHOW-ROBIN's) spaces widened creating bright halos around small blood vessels</a:t>
            </a: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135" dirty="0">
                <a:latin typeface="Times New Roman"/>
                <a:cs typeface="Times New Roman"/>
              </a:rPr>
              <a:t>CEREBRAL</a:t>
            </a:r>
            <a:r>
              <a:rPr lang="en-US" sz="3400" b="1" spc="-10" dirty="0" smtClean="0">
                <a:latin typeface="Times New Roman"/>
                <a:cs typeface="Times New Roman"/>
              </a:rPr>
              <a:t> OEDEMA</a:t>
            </a:r>
          </a:p>
        </p:txBody>
      </p:sp>
      <p:pic>
        <p:nvPicPr>
          <p:cNvPr id="5" name="object 4"/>
          <p:cNvPicPr/>
          <p:nvPr/>
        </p:nvPicPr>
        <p:blipFill>
          <a:blip r:embed="rId2" cstate="print"/>
          <a:stretch>
            <a:fillRect/>
          </a:stretch>
        </p:blipFill>
        <p:spPr>
          <a:xfrm>
            <a:off x="7577092" y="1330644"/>
            <a:ext cx="4361688" cy="4846319"/>
          </a:xfrm>
          <a:prstGeom prst="rect">
            <a:avLst/>
          </a:prstGeom>
        </p:spPr>
      </p:pic>
    </p:spTree>
    <p:extLst>
      <p:ext uri="{BB962C8B-B14F-4D97-AF65-F5344CB8AC3E}">
        <p14:creationId xmlns:p14="http://schemas.microsoft.com/office/powerpoint/2010/main" val="255881302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88498" y="2252664"/>
            <a:ext cx="6895514" cy="4351338"/>
          </a:xfrm>
        </p:spPr>
        <p:txBody>
          <a:bodyPr>
            <a:normAutofit/>
          </a:bodyPr>
          <a:lstStyle/>
          <a:p>
            <a:r>
              <a:rPr lang="en-US" dirty="0">
                <a:latin typeface="Times New Roman" panose="02020603050405020304" pitchFamily="18" charset="0"/>
                <a:cs typeface="Times New Roman" panose="02020603050405020304" pitchFamily="18" charset="0"/>
              </a:rPr>
              <a:t>Liver cirrhosis is accompanied by ascites and peripheral edema</a:t>
            </a:r>
          </a:p>
          <a:p>
            <a:r>
              <a:rPr lang="en-US" dirty="0">
                <a:latin typeface="Times New Roman" panose="02020603050405020304" pitchFamily="18" charset="0"/>
                <a:cs typeface="Times New Roman" panose="02020603050405020304" pitchFamily="18" charset="0"/>
              </a:rPr>
              <a:t>Fibrosis of the liver leads to obstruction of the passage of blood through the portal vein - portal hypertension Portal hypertension leads</a:t>
            </a:r>
          </a:p>
          <a:p>
            <a:r>
              <a:rPr lang="en-US" dirty="0">
                <a:latin typeface="Times New Roman" panose="02020603050405020304" pitchFamily="18" charset="0"/>
                <a:cs typeface="Times New Roman" panose="02020603050405020304" pitchFamily="18" charset="0"/>
              </a:rPr>
              <a:t>to an increase in hydrostatic pressure in the splanchnic circulation Impaired liver function in albumin synthesis, reduced aldosterone detoxification - retention of Na and water, drop in oncotic pressure</a:t>
            </a:r>
          </a:p>
        </p:txBody>
      </p:sp>
      <p:pic>
        <p:nvPicPr>
          <p:cNvPr id="4" name="object 8"/>
          <p:cNvPicPr/>
          <p:nvPr/>
        </p:nvPicPr>
        <p:blipFill>
          <a:blip r:embed="rId2" cstate="print"/>
          <a:stretch>
            <a:fillRect/>
          </a:stretch>
        </p:blipFill>
        <p:spPr>
          <a:xfrm>
            <a:off x="7924800" y="3078672"/>
            <a:ext cx="3429000" cy="3279925"/>
          </a:xfrm>
          <a:prstGeom prst="rect">
            <a:avLst/>
          </a:prstGeom>
        </p:spPr>
      </p:pic>
      <p:pic>
        <p:nvPicPr>
          <p:cNvPr id="5" name="object 5"/>
          <p:cNvPicPr/>
          <p:nvPr/>
        </p:nvPicPr>
        <p:blipFill>
          <a:blip r:embed="rId3" cstate="print"/>
          <a:stretch>
            <a:fillRect/>
          </a:stretch>
        </p:blipFill>
        <p:spPr>
          <a:xfrm>
            <a:off x="7924800" y="1426656"/>
            <a:ext cx="3429000" cy="1652016"/>
          </a:xfrm>
          <a:prstGeom prst="rect">
            <a:avLst/>
          </a:prstGeom>
        </p:spPr>
      </p:pic>
      <p:sp>
        <p:nvSpPr>
          <p:cNvPr id="6" name="Rectangle 5"/>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OEDEMA </a:t>
            </a:r>
            <a:r>
              <a:rPr lang="en-US" sz="3200" b="1" spc="-135" dirty="0">
                <a:latin typeface="Times New Roman"/>
                <a:cs typeface="Times New Roman"/>
              </a:rPr>
              <a:t>IN LIVER CIRRHOSIS</a:t>
            </a:r>
            <a:endParaRPr lang="en-US" sz="3400" b="1" spc="-10" dirty="0" smtClean="0">
              <a:latin typeface="Times New Roman"/>
              <a:cs typeface="Times New Roman"/>
            </a:endParaRPr>
          </a:p>
        </p:txBody>
      </p:sp>
    </p:spTree>
    <p:extLst>
      <p:ext uri="{BB962C8B-B14F-4D97-AF65-F5344CB8AC3E}">
        <p14:creationId xmlns:p14="http://schemas.microsoft.com/office/powerpoint/2010/main" val="391942450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94474"/>
            <a:ext cx="9304606" cy="2527360"/>
          </a:xfrm>
        </p:spPr>
        <p:txBody>
          <a:bodyPr>
            <a:normAutofit/>
          </a:bodyPr>
          <a:lstStyle/>
          <a:p>
            <a:r>
              <a:rPr lang="en-US" dirty="0">
                <a:latin typeface="Times New Roman" panose="02020603050405020304" pitchFamily="18" charset="0"/>
                <a:cs typeface="Times New Roman" panose="02020603050405020304" pitchFamily="18" charset="0"/>
              </a:rPr>
              <a:t>NEPHROTIC SYNDROME (eclampsia, acute glomerulonephritis)</a:t>
            </a:r>
          </a:p>
          <a:p>
            <a:r>
              <a:rPr lang="en-US" dirty="0">
                <a:latin typeface="Times New Roman" panose="02020603050405020304" pitchFamily="18" charset="0"/>
                <a:cs typeface="Times New Roman" panose="02020603050405020304" pitchFamily="18" charset="0"/>
              </a:rPr>
              <a:t>Morning edema of the eyelids, later generalized</a:t>
            </a:r>
          </a:p>
          <a:p>
            <a:r>
              <a:rPr lang="en-US" dirty="0">
                <a:latin typeface="Times New Roman" panose="02020603050405020304" pitchFamily="18" charset="0"/>
                <a:cs typeface="Times New Roman" panose="02020603050405020304" pitchFamily="18" charset="0"/>
              </a:rPr>
              <a:t>PATHOGENESIS: hypoalbuminemia, sodium retention, increased permeability of the endothelium</a:t>
            </a:r>
          </a:p>
        </p:txBody>
      </p:sp>
      <p:sp>
        <p:nvSpPr>
          <p:cNvPr id="4" name="Rectangle 3"/>
          <p:cNvSpPr/>
          <p:nvPr/>
        </p:nvSpPr>
        <p:spPr>
          <a:xfrm>
            <a:off x="0" y="0"/>
            <a:ext cx="6096000" cy="1172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pc="-135" dirty="0">
                <a:latin typeface="Times New Roman"/>
                <a:cs typeface="Times New Roman"/>
              </a:rPr>
              <a:t>NEPHROTIC O</a:t>
            </a:r>
            <a:r>
              <a:rPr lang="en-US" sz="3200" b="1" spc="-135" dirty="0" smtClean="0">
                <a:latin typeface="Times New Roman"/>
                <a:cs typeface="Times New Roman"/>
              </a:rPr>
              <a:t>EDEMA</a:t>
            </a:r>
            <a:endParaRPr lang="en-US" sz="3400" b="1" spc="-10" dirty="0" smtClean="0">
              <a:latin typeface="Times New Roman"/>
              <a:cs typeface="Times New Roman"/>
            </a:endParaRPr>
          </a:p>
        </p:txBody>
      </p:sp>
      <p:grpSp>
        <p:nvGrpSpPr>
          <p:cNvPr id="6" name="object 4"/>
          <p:cNvGrpSpPr/>
          <p:nvPr/>
        </p:nvGrpSpPr>
        <p:grpSpPr>
          <a:xfrm>
            <a:off x="1524635" y="3770143"/>
            <a:ext cx="9142730" cy="3390312"/>
            <a:chOff x="457200" y="3886200"/>
            <a:chExt cx="9142730" cy="3427729"/>
          </a:xfrm>
        </p:grpSpPr>
        <p:sp>
          <p:nvSpPr>
            <p:cNvPr id="7" name="object 5"/>
            <p:cNvSpPr/>
            <p:nvPr/>
          </p:nvSpPr>
          <p:spPr>
            <a:xfrm>
              <a:off x="457200" y="3886200"/>
              <a:ext cx="9142730" cy="3427729"/>
            </a:xfrm>
            <a:custGeom>
              <a:avLst/>
              <a:gdLst/>
              <a:ahLst/>
              <a:cxnLst/>
              <a:rect l="l" t="t" r="r" b="b"/>
              <a:pathLst>
                <a:path w="9142730" h="3427729">
                  <a:moveTo>
                    <a:pt x="0" y="3427475"/>
                  </a:moveTo>
                  <a:lnTo>
                    <a:pt x="9142475" y="3427475"/>
                  </a:lnTo>
                  <a:lnTo>
                    <a:pt x="9142475" y="0"/>
                  </a:lnTo>
                  <a:lnTo>
                    <a:pt x="0" y="0"/>
                  </a:lnTo>
                  <a:lnTo>
                    <a:pt x="0" y="3427475"/>
                  </a:lnTo>
                  <a:close/>
                </a:path>
              </a:pathLst>
            </a:custGeom>
            <a:solidFill>
              <a:srgbClr val="FFFFFF"/>
            </a:solidFill>
          </p:spPr>
          <p:txBody>
            <a:bodyPr wrap="square" lIns="0" tIns="0" rIns="0" bIns="0" rtlCol="0"/>
            <a:lstStyle/>
            <a:p>
              <a:endParaRPr/>
            </a:p>
          </p:txBody>
        </p:sp>
        <p:pic>
          <p:nvPicPr>
            <p:cNvPr id="8" name="object 6"/>
            <p:cNvPicPr/>
            <p:nvPr/>
          </p:nvPicPr>
          <p:blipFill>
            <a:blip r:embed="rId2" cstate="print"/>
            <a:stretch>
              <a:fillRect/>
            </a:stretch>
          </p:blipFill>
          <p:spPr>
            <a:xfrm>
              <a:off x="3505200" y="4408931"/>
              <a:ext cx="5074920" cy="2554223"/>
            </a:xfrm>
            <a:prstGeom prst="rect">
              <a:avLst/>
            </a:prstGeom>
          </p:spPr>
        </p:pic>
        <p:pic>
          <p:nvPicPr>
            <p:cNvPr id="9" name="object 7"/>
            <p:cNvPicPr/>
            <p:nvPr/>
          </p:nvPicPr>
          <p:blipFill>
            <a:blip r:embed="rId3" cstate="print"/>
            <a:stretch>
              <a:fillRect/>
            </a:stretch>
          </p:blipFill>
          <p:spPr>
            <a:xfrm>
              <a:off x="885445" y="4408931"/>
              <a:ext cx="2619755" cy="2566415"/>
            </a:xfrm>
            <a:prstGeom prst="rect">
              <a:avLst/>
            </a:prstGeom>
          </p:spPr>
        </p:pic>
      </p:grpSp>
    </p:spTree>
    <p:extLst>
      <p:ext uri="{BB962C8B-B14F-4D97-AF65-F5344CB8AC3E}">
        <p14:creationId xmlns:p14="http://schemas.microsoft.com/office/powerpoint/2010/main" val="1591156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40700626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520454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7284069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7999"/>
          </a:xfrm>
        </p:spPr>
      </p:pic>
    </p:spTree>
    <p:extLst>
      <p:ext uri="{BB962C8B-B14F-4D97-AF65-F5344CB8AC3E}">
        <p14:creationId xmlns:p14="http://schemas.microsoft.com/office/powerpoint/2010/main" val="19996670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22151"/>
            <a:ext cx="6378526" cy="1325563"/>
          </a:xfrm>
        </p:spPr>
        <p:txBody>
          <a:bodyPr>
            <a:normAutofit/>
          </a:bodyPr>
          <a:lstStyle/>
          <a:p>
            <a:r>
              <a:rPr lang="en-US" sz="2800" dirty="0" smtClean="0">
                <a:latin typeface="Times New Roman" panose="02020603050405020304" pitchFamily="18" charset="0"/>
                <a:cs typeface="Times New Roman" panose="02020603050405020304" pitchFamily="18" charset="0"/>
              </a:rPr>
              <a:t>An increased amount of blood in an </a:t>
            </a:r>
            <a:br>
              <a:rPr lang="en-US" sz="2800" dirty="0" smtClean="0">
                <a:latin typeface="Times New Roman" panose="02020603050405020304" pitchFamily="18" charset="0"/>
                <a:cs typeface="Times New Roman" panose="02020603050405020304" pitchFamily="18" charset="0"/>
              </a:rPr>
            </a:br>
            <a:r>
              <a:rPr lang="en-US" sz="2800" dirty="0" smtClean="0">
                <a:latin typeface="Times New Roman" panose="02020603050405020304" pitchFamily="18" charset="0"/>
                <a:cs typeface="Times New Roman" panose="02020603050405020304" pitchFamily="18" charset="0"/>
              </a:rPr>
              <a:t>organ or part of the body</a:t>
            </a:r>
            <a:br>
              <a:rPr lang="en-US" sz="2800" dirty="0" smtClean="0">
                <a:latin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997611"/>
            <a:ext cx="10515600" cy="4179351"/>
          </a:xfrm>
        </p:spPr>
        <p:txBody>
          <a:bodyPr/>
          <a:lstStyle/>
          <a:p>
            <a:r>
              <a:rPr lang="en-US" dirty="0" smtClean="0">
                <a:latin typeface="Times New Roman" panose="02020603050405020304" pitchFamily="18" charset="0"/>
                <a:cs typeface="Times New Roman" panose="02020603050405020304" pitchFamily="18" charset="0"/>
              </a:rPr>
              <a:t>ARTERIAL or ACTIVE HYPEREMIA</a:t>
            </a:r>
          </a:p>
          <a:p>
            <a:r>
              <a:rPr lang="en-US" dirty="0" smtClean="0">
                <a:latin typeface="Times New Roman" panose="02020603050405020304" pitchFamily="18" charset="0"/>
                <a:cs typeface="Times New Roman" panose="02020603050405020304" pitchFamily="18" charset="0"/>
              </a:rPr>
              <a:t>VENOUS or PASSIVE HYPEREMIA (CONGESTION)</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133514"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HYPERAEMIA</a:t>
            </a:r>
            <a:endParaRPr lang="en-US" sz="3400" b="1" dirty="0"/>
          </a:p>
        </p:txBody>
      </p:sp>
      <p:grpSp>
        <p:nvGrpSpPr>
          <p:cNvPr id="5" name="object 4"/>
          <p:cNvGrpSpPr/>
          <p:nvPr/>
        </p:nvGrpSpPr>
        <p:grpSpPr>
          <a:xfrm>
            <a:off x="239151" y="3207435"/>
            <a:ext cx="11970336" cy="3529720"/>
            <a:chOff x="457200" y="3886200"/>
            <a:chExt cx="9142730" cy="3427729"/>
          </a:xfrm>
        </p:grpSpPr>
        <p:sp>
          <p:nvSpPr>
            <p:cNvPr id="6" name="object 5"/>
            <p:cNvSpPr/>
            <p:nvPr/>
          </p:nvSpPr>
          <p:spPr>
            <a:xfrm>
              <a:off x="457200" y="3886200"/>
              <a:ext cx="9142730" cy="3427729"/>
            </a:xfrm>
            <a:custGeom>
              <a:avLst/>
              <a:gdLst/>
              <a:ahLst/>
              <a:cxnLst/>
              <a:rect l="l" t="t" r="r" b="b"/>
              <a:pathLst>
                <a:path w="9142730" h="3427729">
                  <a:moveTo>
                    <a:pt x="0" y="3427475"/>
                  </a:moveTo>
                  <a:lnTo>
                    <a:pt x="9142475" y="3427475"/>
                  </a:lnTo>
                  <a:lnTo>
                    <a:pt x="9142475" y="0"/>
                  </a:lnTo>
                  <a:lnTo>
                    <a:pt x="0" y="0"/>
                  </a:lnTo>
                  <a:lnTo>
                    <a:pt x="0" y="3427475"/>
                  </a:lnTo>
                  <a:close/>
                </a:path>
              </a:pathLst>
            </a:custGeom>
            <a:solidFill>
              <a:srgbClr val="FFFFFF"/>
            </a:solidFill>
          </p:spPr>
          <p:txBody>
            <a:bodyPr wrap="square" lIns="0" tIns="0" rIns="0" bIns="0" rtlCol="0"/>
            <a:lstStyle/>
            <a:p>
              <a:endParaRPr/>
            </a:p>
          </p:txBody>
        </p:sp>
        <p:pic>
          <p:nvPicPr>
            <p:cNvPr id="7" name="object 6"/>
            <p:cNvPicPr/>
            <p:nvPr/>
          </p:nvPicPr>
          <p:blipFill>
            <a:blip r:embed="rId2" cstate="print"/>
            <a:stretch>
              <a:fillRect/>
            </a:stretch>
          </p:blipFill>
          <p:spPr>
            <a:xfrm>
              <a:off x="1752600" y="4267200"/>
              <a:ext cx="6400800" cy="2895600"/>
            </a:xfrm>
            <a:prstGeom prst="rect">
              <a:avLst/>
            </a:prstGeom>
          </p:spPr>
        </p:pic>
      </p:grpSp>
    </p:spTree>
    <p:extLst>
      <p:ext uri="{BB962C8B-B14F-4D97-AF65-F5344CB8AC3E}">
        <p14:creationId xmlns:p14="http://schemas.microsoft.com/office/powerpoint/2010/main" val="7122006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21046"/>
            <a:ext cx="10515600" cy="4351338"/>
          </a:xfrm>
        </p:spPr>
        <p:txBody>
          <a:bodyPr/>
          <a:lstStyle/>
          <a:p>
            <a:r>
              <a:rPr lang="en-US" dirty="0" smtClean="0">
                <a:latin typeface="Times New Roman" panose="02020603050405020304" pitchFamily="18" charset="0"/>
                <a:cs typeface="Times New Roman" panose="02020603050405020304" pitchFamily="18" charset="0"/>
              </a:rPr>
              <a:t>A consequence of increased arterial blood flow</a:t>
            </a:r>
          </a:p>
          <a:p>
            <a:r>
              <a:rPr lang="en-US" dirty="0">
                <a:latin typeface="Times New Roman" panose="02020603050405020304" pitchFamily="18" charset="0"/>
                <a:cs typeface="Times New Roman" panose="02020603050405020304" pitchFamily="18" charset="0"/>
              </a:rPr>
              <a:t>I</a:t>
            </a:r>
            <a:r>
              <a:rPr lang="en-US" dirty="0" smtClean="0">
                <a:latin typeface="Times New Roman" panose="02020603050405020304" pitchFamily="18" charset="0"/>
                <a:cs typeface="Times New Roman" panose="02020603050405020304" pitchFamily="18" charset="0"/>
              </a:rPr>
              <a:t>t is caused by the dilation of arteries and arterioles with the opening of inactive capillaries</a:t>
            </a:r>
          </a:p>
          <a:p>
            <a:r>
              <a:rPr lang="en-US" dirty="0" smtClean="0">
                <a:latin typeface="Times New Roman" panose="02020603050405020304" pitchFamily="18" charset="0"/>
                <a:cs typeface="Times New Roman" panose="02020603050405020304" pitchFamily="18" charset="0"/>
              </a:rPr>
              <a:t>Active process</a:t>
            </a:r>
          </a:p>
          <a:p>
            <a:r>
              <a:rPr lang="en-US" dirty="0" smtClean="0">
                <a:latin typeface="Times New Roman" panose="02020603050405020304" pitchFamily="18" charset="0"/>
                <a:cs typeface="Times New Roman" panose="02020603050405020304" pitchFamily="18" charset="0"/>
              </a:rPr>
              <a:t>Erythema (redness) – increased amount of oxygenated blood</a:t>
            </a:r>
          </a:p>
          <a:p>
            <a:r>
              <a:rPr lang="en-US" dirty="0" smtClean="0">
                <a:latin typeface="Times New Roman" panose="02020603050405020304" pitchFamily="18" charset="0"/>
                <a:cs typeface="Times New Roman" panose="02020603050405020304" pitchFamily="18" charset="0"/>
              </a:rPr>
              <a:t>Physiological response to increased functional demands of tissues and organs: during physical exertion, blood circulation through the myocardium and skeletal muscles increases several times.</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133514"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ARTERIAL or ACTIVE HYPEREMIA</a:t>
            </a:r>
            <a:endParaRPr lang="en-US" sz="3400" b="1" dirty="0"/>
          </a:p>
        </p:txBody>
      </p:sp>
      <p:grpSp>
        <p:nvGrpSpPr>
          <p:cNvPr id="5" name="object 7"/>
          <p:cNvGrpSpPr/>
          <p:nvPr/>
        </p:nvGrpSpPr>
        <p:grpSpPr>
          <a:xfrm>
            <a:off x="9018905" y="-784274"/>
            <a:ext cx="3173095" cy="3124200"/>
            <a:chOff x="5943600" y="3886200"/>
            <a:chExt cx="3173095" cy="3124200"/>
          </a:xfrm>
        </p:grpSpPr>
        <p:pic>
          <p:nvPicPr>
            <p:cNvPr id="6" name="object 8"/>
            <p:cNvPicPr/>
            <p:nvPr/>
          </p:nvPicPr>
          <p:blipFill>
            <a:blip r:embed="rId2" cstate="print"/>
            <a:stretch>
              <a:fillRect/>
            </a:stretch>
          </p:blipFill>
          <p:spPr>
            <a:xfrm>
              <a:off x="5943600" y="3886200"/>
              <a:ext cx="3172967" cy="281939"/>
            </a:xfrm>
            <a:prstGeom prst="rect">
              <a:avLst/>
            </a:prstGeom>
          </p:spPr>
        </p:pic>
        <p:pic>
          <p:nvPicPr>
            <p:cNvPr id="7" name="object 9"/>
            <p:cNvPicPr/>
            <p:nvPr/>
          </p:nvPicPr>
          <p:blipFill>
            <a:blip r:embed="rId3" cstate="print"/>
            <a:stretch>
              <a:fillRect/>
            </a:stretch>
          </p:blipFill>
          <p:spPr>
            <a:xfrm>
              <a:off x="6629400" y="4829556"/>
              <a:ext cx="2095500" cy="2180844"/>
            </a:xfrm>
            <a:prstGeom prst="rect">
              <a:avLst/>
            </a:prstGeom>
          </p:spPr>
        </p:pic>
      </p:grpSp>
    </p:spTree>
    <p:extLst>
      <p:ext uri="{BB962C8B-B14F-4D97-AF65-F5344CB8AC3E}">
        <p14:creationId xmlns:p14="http://schemas.microsoft.com/office/powerpoint/2010/main" val="3817727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stretch>
            <a:fillRect/>
          </a:stretch>
        </p:blipFill>
        <p:spPr>
          <a:xfrm>
            <a:off x="0" y="-323985"/>
            <a:ext cx="12292149" cy="7181986"/>
          </a:xfrm>
          <a:prstGeom prst="rect">
            <a:avLst/>
          </a:prstGeom>
          <a:effectLst>
            <a:glow rad="127000">
              <a:schemeClr val="accent1">
                <a:alpha val="13000"/>
              </a:schemeClr>
            </a:glow>
            <a:outerShdw blurRad="495300" dist="50800" dir="5400000" algn="ctr" rotWithShape="0">
              <a:srgbClr val="000000">
                <a:alpha val="0"/>
              </a:srgbClr>
            </a:outerShdw>
            <a:reflection stA="0" endPos="65000" dist="50800" dir="5400000" sy="-100000" algn="bl" rotWithShape="0"/>
          </a:effectLst>
        </p:spPr>
      </p:pic>
      <p:sp>
        <p:nvSpPr>
          <p:cNvPr id="6" name="Rectangle 5"/>
          <p:cNvSpPr/>
          <p:nvPr/>
        </p:nvSpPr>
        <p:spPr>
          <a:xfrm>
            <a:off x="7779433" y="6119446"/>
            <a:ext cx="4065563"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779433" y="6095201"/>
            <a:ext cx="4164038" cy="492443"/>
          </a:xfrm>
          <a:prstGeom prst="rect">
            <a:avLst/>
          </a:prstGeom>
          <a:noFill/>
        </p:spPr>
        <p:txBody>
          <a:bodyPr wrap="square" rtlCol="0">
            <a:spAutoFit/>
          </a:bodyPr>
          <a:lstStyle/>
          <a:p>
            <a:r>
              <a:rPr lang="en-US" sz="2600" dirty="0" smtClean="0">
                <a:solidFill>
                  <a:schemeClr val="bg1"/>
                </a:solidFill>
                <a:cs typeface="Times New Roman" panose="02020603050405020304" pitchFamily="18" charset="0"/>
              </a:rPr>
              <a:t>        Ass. Prof Milena </a:t>
            </a:r>
            <a:r>
              <a:rPr lang="en-US" sz="2600" dirty="0" err="1" smtClean="0">
                <a:solidFill>
                  <a:schemeClr val="bg1"/>
                </a:solidFill>
                <a:cs typeface="Times New Roman" panose="02020603050405020304" pitchFamily="18" charset="0"/>
              </a:rPr>
              <a:t>Vuletic</a:t>
            </a:r>
            <a:endParaRPr lang="en-US" sz="2600" dirty="0">
              <a:solidFill>
                <a:schemeClr val="bg1"/>
              </a:solidFill>
              <a:cs typeface="Times New Roman" panose="02020603050405020304" pitchFamily="18" charset="0"/>
            </a:endParaRPr>
          </a:p>
        </p:txBody>
      </p:sp>
    </p:spTree>
    <p:extLst>
      <p:ext uri="{BB962C8B-B14F-4D97-AF65-F5344CB8AC3E}">
        <p14:creationId xmlns:p14="http://schemas.microsoft.com/office/powerpoint/2010/main" val="28860165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342" y="1420200"/>
            <a:ext cx="8165123" cy="5325257"/>
          </a:xfrm>
        </p:spPr>
        <p:txBody>
          <a:bodyPr>
            <a:normAutofit/>
          </a:bodyPr>
          <a:lstStyle/>
          <a:p>
            <a:pPr marL="0" indent="0">
              <a:buNone/>
            </a:pPr>
            <a:r>
              <a:rPr lang="en-US" b="1" dirty="0" smtClean="0">
                <a:solidFill>
                  <a:srgbClr val="C00000"/>
                </a:solidFill>
              </a:rPr>
              <a:t>INFLAMMATORY HYPEREMIA</a:t>
            </a:r>
          </a:p>
          <a:p>
            <a:r>
              <a:rPr lang="en-US" dirty="0" smtClean="0"/>
              <a:t>vasoactive substances that are released during the inflammatory process act on blood vessels, causing dilation of microcirculation, increased blood flow and consequent macroscopically visible redness (RUBOR).</a:t>
            </a:r>
          </a:p>
          <a:p>
            <a:pPr marL="0" indent="0">
              <a:buNone/>
            </a:pPr>
            <a:endParaRPr lang="en-US" dirty="0" smtClean="0"/>
          </a:p>
          <a:p>
            <a:pPr marL="0" indent="0">
              <a:buNone/>
            </a:pPr>
            <a:r>
              <a:rPr lang="en-US" b="1" dirty="0" smtClean="0">
                <a:solidFill>
                  <a:srgbClr val="C00000"/>
                </a:solidFill>
              </a:rPr>
              <a:t>VASOMOTOR HYPEREMIA</a:t>
            </a:r>
          </a:p>
          <a:p>
            <a:r>
              <a:rPr lang="en-US" dirty="0" smtClean="0"/>
              <a:t>Neurogenic stimulation causes dilation of the microvasculature and consequent hyperemia</a:t>
            </a:r>
          </a:p>
          <a:p>
            <a:pPr marL="0" indent="0">
              <a:buNone/>
            </a:pPr>
            <a:r>
              <a:rPr lang="en-US" dirty="0" smtClean="0"/>
              <a:t>   … for example cheek redness in shy people</a:t>
            </a:r>
            <a:endParaRPr lang="en-US" dirty="0"/>
          </a:p>
        </p:txBody>
      </p:sp>
      <p:sp>
        <p:nvSpPr>
          <p:cNvPr id="4" name="Rectangle 3"/>
          <p:cNvSpPr/>
          <p:nvPr/>
        </p:nvSpPr>
        <p:spPr>
          <a:xfrm>
            <a:off x="0" y="0"/>
            <a:ext cx="6133514"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ARTERIAL or ACTIVE HYPEREMIA</a:t>
            </a:r>
            <a:endParaRPr lang="en-US" sz="3400" b="1" dirty="0"/>
          </a:p>
        </p:txBody>
      </p:sp>
      <p:pic>
        <p:nvPicPr>
          <p:cNvPr id="5" name="object 4"/>
          <p:cNvPicPr/>
          <p:nvPr/>
        </p:nvPicPr>
        <p:blipFill>
          <a:blip r:embed="rId2" cstate="print"/>
          <a:stretch>
            <a:fillRect/>
          </a:stretch>
        </p:blipFill>
        <p:spPr>
          <a:xfrm>
            <a:off x="8693835" y="4302253"/>
            <a:ext cx="5558847" cy="2555747"/>
          </a:xfrm>
          <a:prstGeom prst="rect">
            <a:avLst/>
          </a:prstGeom>
        </p:spPr>
      </p:pic>
      <p:pic>
        <p:nvPicPr>
          <p:cNvPr id="6" name="object 5"/>
          <p:cNvPicPr/>
          <p:nvPr/>
        </p:nvPicPr>
        <p:blipFill>
          <a:blip r:embed="rId3" cstate="print"/>
          <a:stretch>
            <a:fillRect/>
          </a:stretch>
        </p:blipFill>
        <p:spPr>
          <a:xfrm>
            <a:off x="8693835" y="1167618"/>
            <a:ext cx="3498166" cy="2412491"/>
          </a:xfrm>
          <a:prstGeom prst="rect">
            <a:avLst/>
          </a:prstGeom>
        </p:spPr>
      </p:pic>
    </p:spTree>
    <p:extLst>
      <p:ext uri="{BB962C8B-B14F-4D97-AF65-F5344CB8AC3E}">
        <p14:creationId xmlns:p14="http://schemas.microsoft.com/office/powerpoint/2010/main" val="10673708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677" y="1276984"/>
            <a:ext cx="9087729" cy="5581015"/>
          </a:xfrm>
        </p:spPr>
        <p:txBody>
          <a:bodyPr>
            <a:normAutofit/>
          </a:bodyPr>
          <a:lstStyle/>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POSTANEMIC</a:t>
            </a:r>
          </a:p>
          <a:p>
            <a:r>
              <a:rPr lang="en-US" dirty="0" smtClean="0">
                <a:latin typeface="Times New Roman" panose="02020603050405020304" pitchFamily="18" charset="0"/>
                <a:cs typeface="Times New Roman" panose="02020603050405020304" pitchFamily="18" charset="0"/>
              </a:rPr>
              <a:t>Reactive hyperemia after temporary interruption of blood flow due to compression of a small vessel: tumor, edema fluid.</a:t>
            </a:r>
          </a:p>
          <a:p>
            <a:r>
              <a:rPr lang="en-US" dirty="0" smtClean="0">
                <a:latin typeface="Times New Roman" panose="02020603050405020304" pitchFamily="18" charset="0"/>
                <a:cs typeface="Times New Roman" panose="02020603050405020304" pitchFamily="18" charset="0"/>
              </a:rPr>
              <a:t>Compression lowers the tone of blood vessels, and the loss of tone causes a sudden dilation of the microvasculature after the obstruction is removed (decompression).</a:t>
            </a:r>
          </a:p>
          <a:p>
            <a:endParaRPr lang="en-US" dirty="0" smtClean="0">
              <a:latin typeface="Times New Roman" panose="02020603050405020304" pitchFamily="18" charset="0"/>
              <a:cs typeface="Times New Roman" panose="02020603050405020304" pitchFamily="18" charset="0"/>
            </a:endParaRPr>
          </a:p>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DUE TO VACUUM (HYPERAEMIA EX VACUO)</a:t>
            </a:r>
          </a:p>
          <a:p>
            <a:pPr marL="0" indent="0">
              <a:buNone/>
            </a:pPr>
            <a:r>
              <a:rPr lang="en-US" dirty="0" smtClean="0">
                <a:latin typeface="Times New Roman" panose="02020603050405020304" pitchFamily="18" charset="0"/>
                <a:cs typeface="Times New Roman" panose="02020603050405020304" pitchFamily="18" charset="0"/>
              </a:rPr>
              <a:t>conditions of reduced barometric pressure (work in caissons, aviators) - pronounced dilation of blood vessels, often with consequent bleeding in the nose, ears, conjunctivae....</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133514"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ARTERIAL or ACTIVE HYPEREMIA</a:t>
            </a:r>
            <a:endParaRPr lang="en-US" sz="3400" b="1" dirty="0"/>
          </a:p>
        </p:txBody>
      </p:sp>
      <p:pic>
        <p:nvPicPr>
          <p:cNvPr id="8" name="Picture 7"/>
          <p:cNvPicPr>
            <a:picLocks noChangeAspect="1"/>
          </p:cNvPicPr>
          <p:nvPr/>
        </p:nvPicPr>
        <p:blipFill>
          <a:blip r:embed="rId2"/>
          <a:stretch>
            <a:fillRect/>
          </a:stretch>
        </p:blipFill>
        <p:spPr>
          <a:xfrm>
            <a:off x="8961120" y="1276984"/>
            <a:ext cx="3405407" cy="2239914"/>
          </a:xfrm>
          <a:prstGeom prst="rect">
            <a:avLst/>
          </a:prstGeom>
        </p:spPr>
      </p:pic>
      <p:pic>
        <p:nvPicPr>
          <p:cNvPr id="9" name="Picture 8"/>
          <p:cNvPicPr>
            <a:picLocks noChangeAspect="1"/>
          </p:cNvPicPr>
          <p:nvPr/>
        </p:nvPicPr>
        <p:blipFill>
          <a:blip r:embed="rId3"/>
          <a:stretch>
            <a:fillRect/>
          </a:stretch>
        </p:blipFill>
        <p:spPr>
          <a:xfrm>
            <a:off x="8961120" y="4733484"/>
            <a:ext cx="3230880" cy="2124515"/>
          </a:xfrm>
          <a:prstGeom prst="rect">
            <a:avLst/>
          </a:prstGeom>
        </p:spPr>
      </p:pic>
    </p:spTree>
    <p:extLst>
      <p:ext uri="{BB962C8B-B14F-4D97-AF65-F5344CB8AC3E}">
        <p14:creationId xmlns:p14="http://schemas.microsoft.com/office/powerpoint/2010/main" val="17339522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86473"/>
            <a:ext cx="8108852" cy="5384068"/>
          </a:xfrm>
        </p:spPr>
        <p:txBody>
          <a:bodyPr/>
          <a:lstStyle/>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COMPENSATORY</a:t>
            </a:r>
            <a:r>
              <a:rPr lang="en-US" b="1" dirty="0" smtClean="0">
                <a:latin typeface="Times New Roman" panose="02020603050405020304" pitchFamily="18" charset="0"/>
                <a:cs typeface="Times New Roman" panose="02020603050405020304" pitchFamily="18" charset="0"/>
              </a:rPr>
              <a:t> </a:t>
            </a:r>
          </a:p>
          <a:p>
            <a:r>
              <a:rPr lang="en-US" dirty="0" smtClean="0">
                <a:latin typeface="Times New Roman" panose="02020603050405020304" pitchFamily="18" charset="0"/>
                <a:cs typeface="Times New Roman" panose="02020603050405020304" pitchFamily="18" charset="0"/>
              </a:rPr>
              <a:t>operative removal or loss of steam organ function</a:t>
            </a:r>
          </a:p>
          <a:p>
            <a:r>
              <a:rPr lang="en-US" dirty="0" smtClean="0">
                <a:latin typeface="Times New Roman" panose="02020603050405020304" pitchFamily="18" charset="0"/>
                <a:cs typeface="Times New Roman" panose="02020603050405020304" pitchFamily="18" charset="0"/>
              </a:rPr>
              <a:t>compensatory, the remaining organ takes over the function of the lost one</a:t>
            </a:r>
          </a:p>
          <a:p>
            <a:endParaRPr lang="en-US" dirty="0">
              <a:latin typeface="Times New Roman" panose="02020603050405020304" pitchFamily="18" charset="0"/>
              <a:cs typeface="Times New Roman" panose="02020603050405020304" pitchFamily="18" charset="0"/>
            </a:endParaRPr>
          </a:p>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COLLATERAL</a:t>
            </a:r>
          </a:p>
          <a:p>
            <a:r>
              <a:rPr lang="en-US" dirty="0" smtClean="0">
                <a:latin typeface="Times New Roman" panose="02020603050405020304" pitchFamily="18" charset="0"/>
                <a:cs typeface="Times New Roman" panose="02020603050405020304" pitchFamily="18" charset="0"/>
              </a:rPr>
              <a:t>due to narrowing of the artery (</a:t>
            </a:r>
            <a:r>
              <a:rPr lang="en-US" dirty="0" err="1" smtClean="0">
                <a:latin typeface="Times New Roman" panose="02020603050405020304" pitchFamily="18" charset="0"/>
                <a:cs typeface="Times New Roman" panose="02020603050405020304" pitchFamily="18" charset="0"/>
              </a:rPr>
              <a:t>athero</a:t>
            </a:r>
            <a:r>
              <a:rPr lang="en-US" dirty="0" smtClean="0">
                <a:latin typeface="Times New Roman" panose="02020603050405020304" pitchFamily="18" charset="0"/>
                <a:cs typeface="Times New Roman" panose="02020603050405020304" pitchFamily="18" charset="0"/>
              </a:rPr>
              <a:t>-sclerotic plaque, thrombus) - arteries that separate from the arterial trunk above the obstruction dilate and connect to the distal branch via anastomoses - blood feeds the tissue area in a detour</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133514"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anose="02020603050405020304" pitchFamily="18" charset="0"/>
                <a:cs typeface="Times New Roman" panose="02020603050405020304" pitchFamily="18" charset="0"/>
              </a:rPr>
              <a:t>ARTERIAL or ACTIVE HYPEREMIA</a:t>
            </a:r>
            <a:endParaRPr lang="en-US" sz="3400" b="1" dirty="0"/>
          </a:p>
        </p:txBody>
      </p:sp>
      <p:grpSp>
        <p:nvGrpSpPr>
          <p:cNvPr id="7" name="object 4"/>
          <p:cNvGrpSpPr/>
          <p:nvPr/>
        </p:nvGrpSpPr>
        <p:grpSpPr>
          <a:xfrm>
            <a:off x="8108852" y="3756074"/>
            <a:ext cx="6639854" cy="3101926"/>
            <a:chOff x="457200" y="3886200"/>
            <a:chExt cx="9142730" cy="3427729"/>
          </a:xfrm>
        </p:grpSpPr>
        <p:sp>
          <p:nvSpPr>
            <p:cNvPr id="8" name="object 5"/>
            <p:cNvSpPr/>
            <p:nvPr/>
          </p:nvSpPr>
          <p:spPr>
            <a:xfrm>
              <a:off x="457200" y="3886200"/>
              <a:ext cx="9142730" cy="3427729"/>
            </a:xfrm>
            <a:custGeom>
              <a:avLst/>
              <a:gdLst/>
              <a:ahLst/>
              <a:cxnLst/>
              <a:rect l="l" t="t" r="r" b="b"/>
              <a:pathLst>
                <a:path w="9142730" h="3427729">
                  <a:moveTo>
                    <a:pt x="0" y="3427475"/>
                  </a:moveTo>
                  <a:lnTo>
                    <a:pt x="9142475" y="3427475"/>
                  </a:lnTo>
                  <a:lnTo>
                    <a:pt x="9142475" y="0"/>
                  </a:lnTo>
                  <a:lnTo>
                    <a:pt x="0" y="0"/>
                  </a:lnTo>
                  <a:lnTo>
                    <a:pt x="0" y="3427475"/>
                  </a:lnTo>
                  <a:close/>
                </a:path>
              </a:pathLst>
            </a:custGeom>
            <a:solidFill>
              <a:srgbClr val="FFFFFF"/>
            </a:solidFill>
          </p:spPr>
          <p:txBody>
            <a:bodyPr wrap="square" lIns="0" tIns="0" rIns="0" bIns="0" rtlCol="0"/>
            <a:lstStyle/>
            <a:p>
              <a:endParaRPr/>
            </a:p>
          </p:txBody>
        </p:sp>
        <p:pic>
          <p:nvPicPr>
            <p:cNvPr id="9" name="object 6"/>
            <p:cNvPicPr/>
            <p:nvPr/>
          </p:nvPicPr>
          <p:blipFill>
            <a:blip r:embed="rId2" cstate="print"/>
            <a:stretch>
              <a:fillRect/>
            </a:stretch>
          </p:blipFill>
          <p:spPr>
            <a:xfrm>
              <a:off x="1524000" y="4724399"/>
              <a:ext cx="4572000" cy="2194560"/>
            </a:xfrm>
            <a:prstGeom prst="rect">
              <a:avLst/>
            </a:prstGeom>
          </p:spPr>
        </p:pic>
      </p:grpSp>
      <p:pic>
        <p:nvPicPr>
          <p:cNvPr id="10" name="Picture 9"/>
          <p:cNvPicPr>
            <a:picLocks noChangeAspect="1"/>
          </p:cNvPicPr>
          <p:nvPr/>
        </p:nvPicPr>
        <p:blipFill>
          <a:blip r:embed="rId3"/>
          <a:stretch>
            <a:fillRect/>
          </a:stretch>
        </p:blipFill>
        <p:spPr>
          <a:xfrm>
            <a:off x="8922178" y="1586473"/>
            <a:ext cx="3243250" cy="2027798"/>
          </a:xfrm>
          <a:prstGeom prst="rect">
            <a:avLst/>
          </a:prstGeom>
        </p:spPr>
      </p:pic>
    </p:spTree>
    <p:extLst>
      <p:ext uri="{BB962C8B-B14F-4D97-AF65-F5344CB8AC3E}">
        <p14:creationId xmlns:p14="http://schemas.microsoft.com/office/powerpoint/2010/main" val="37959645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95964"/>
            <a:ext cx="8398412" cy="4351338"/>
          </a:xfrm>
        </p:spPr>
        <p:txBody>
          <a:bodyPr/>
          <a:lstStyle/>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MACROSCOPIC:</a:t>
            </a:r>
          </a:p>
          <a:p>
            <a:r>
              <a:rPr lang="en-US" dirty="0" smtClean="0">
                <a:latin typeface="Times New Roman" panose="02020603050405020304" pitchFamily="18" charset="0"/>
                <a:cs typeface="Times New Roman" panose="02020603050405020304" pitchFamily="18" charset="0"/>
              </a:rPr>
              <a:t>↑volume, stronger redness, increased temperature and a feeling of pulsations.</a:t>
            </a:r>
          </a:p>
          <a:p>
            <a:r>
              <a:rPr lang="en-US" dirty="0" smtClean="0">
                <a:latin typeface="Times New Roman" panose="02020603050405020304" pitchFamily="18" charset="0"/>
                <a:cs typeface="Times New Roman" panose="02020603050405020304" pitchFamily="18" charset="0"/>
              </a:rPr>
              <a:t>the outcome depends on the cause and is usually a transient condition without consequences.</a:t>
            </a:r>
          </a:p>
          <a:p>
            <a:r>
              <a:rPr lang="en-US" dirty="0" smtClean="0">
                <a:latin typeface="Times New Roman" panose="02020603050405020304" pitchFamily="18" charset="0"/>
                <a:cs typeface="Times New Roman" panose="02020603050405020304" pitchFamily="18" charset="0"/>
              </a:rPr>
              <a:t>long-term (hypertension) causes anatomical changes with thickening of the intima and muscular wall of the arteries</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133514"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ARTERIAL or ACTIVE HYPEREMIA</a:t>
            </a:r>
            <a:endParaRPr kumimoji="0" lang="en-US" sz="3400" b="1" i="0" u="none" strike="noStrike" kern="1200" cap="none" spc="0" normalizeH="0" baseline="0" noProof="0" dirty="0" smtClean="0">
              <a:ln>
                <a:noFill/>
              </a:ln>
              <a:solidFill>
                <a:prstClr val="white"/>
              </a:solidFill>
              <a:effectLst/>
              <a:uLnTx/>
              <a:uFillTx/>
              <a:latin typeface="Calibri" panose="020F0502020204030204"/>
              <a:ea typeface="+mn-ea"/>
              <a:cs typeface="+mn-cs"/>
            </a:endParaRPr>
          </a:p>
        </p:txBody>
      </p:sp>
      <p:pic>
        <p:nvPicPr>
          <p:cNvPr id="4" name="object 5"/>
          <p:cNvPicPr/>
          <p:nvPr/>
        </p:nvPicPr>
        <p:blipFill>
          <a:blip r:embed="rId2" cstate="print"/>
          <a:stretch>
            <a:fillRect/>
          </a:stretch>
        </p:blipFill>
        <p:spPr>
          <a:xfrm>
            <a:off x="9340948" y="4290646"/>
            <a:ext cx="2851052" cy="2567354"/>
          </a:xfrm>
          <a:prstGeom prst="rect">
            <a:avLst/>
          </a:prstGeom>
        </p:spPr>
      </p:pic>
      <p:grpSp>
        <p:nvGrpSpPr>
          <p:cNvPr id="6" name="object 8"/>
          <p:cNvGrpSpPr/>
          <p:nvPr/>
        </p:nvGrpSpPr>
        <p:grpSpPr>
          <a:xfrm>
            <a:off x="9340948" y="1659987"/>
            <a:ext cx="2851052" cy="2475915"/>
            <a:chOff x="585215" y="2084831"/>
            <a:chExt cx="4451985" cy="3557270"/>
          </a:xfrm>
        </p:grpSpPr>
        <p:pic>
          <p:nvPicPr>
            <p:cNvPr id="7" name="object 9"/>
            <p:cNvPicPr/>
            <p:nvPr/>
          </p:nvPicPr>
          <p:blipFill>
            <a:blip r:embed="rId3" cstate="print"/>
            <a:stretch>
              <a:fillRect/>
            </a:stretch>
          </p:blipFill>
          <p:spPr>
            <a:xfrm>
              <a:off x="647699" y="2148839"/>
              <a:ext cx="4325111" cy="1738884"/>
            </a:xfrm>
            <a:prstGeom prst="rect">
              <a:avLst/>
            </a:prstGeom>
          </p:spPr>
        </p:pic>
        <p:sp>
          <p:nvSpPr>
            <p:cNvPr id="8" name="object 10"/>
            <p:cNvSpPr/>
            <p:nvPr/>
          </p:nvSpPr>
          <p:spPr>
            <a:xfrm>
              <a:off x="585215" y="2084831"/>
              <a:ext cx="4451985" cy="1803400"/>
            </a:xfrm>
            <a:custGeom>
              <a:avLst/>
              <a:gdLst/>
              <a:ahLst/>
              <a:cxnLst/>
              <a:rect l="l" t="t" r="r" b="b"/>
              <a:pathLst>
                <a:path w="4451985" h="1803400">
                  <a:moveTo>
                    <a:pt x="4451603" y="0"/>
                  </a:moveTo>
                  <a:lnTo>
                    <a:pt x="0" y="0"/>
                  </a:lnTo>
                  <a:lnTo>
                    <a:pt x="0" y="1802891"/>
                  </a:lnTo>
                  <a:lnTo>
                    <a:pt x="62484" y="1802891"/>
                  </a:lnTo>
                  <a:lnTo>
                    <a:pt x="62484" y="64008"/>
                  </a:lnTo>
                  <a:lnTo>
                    <a:pt x="32003" y="64008"/>
                  </a:lnTo>
                  <a:lnTo>
                    <a:pt x="62484" y="32004"/>
                  </a:lnTo>
                  <a:lnTo>
                    <a:pt x="4451603" y="32004"/>
                  </a:lnTo>
                  <a:lnTo>
                    <a:pt x="4451603" y="0"/>
                  </a:lnTo>
                  <a:close/>
                </a:path>
                <a:path w="4451985" h="1803400">
                  <a:moveTo>
                    <a:pt x="4387595" y="32004"/>
                  </a:moveTo>
                  <a:lnTo>
                    <a:pt x="4387595" y="1802891"/>
                  </a:lnTo>
                  <a:lnTo>
                    <a:pt x="4451603" y="1802891"/>
                  </a:lnTo>
                  <a:lnTo>
                    <a:pt x="4451603" y="64008"/>
                  </a:lnTo>
                  <a:lnTo>
                    <a:pt x="4419599" y="64008"/>
                  </a:lnTo>
                  <a:lnTo>
                    <a:pt x="4387595" y="32004"/>
                  </a:lnTo>
                  <a:close/>
                </a:path>
                <a:path w="4451985" h="1803400">
                  <a:moveTo>
                    <a:pt x="62484" y="32004"/>
                  </a:moveTo>
                  <a:lnTo>
                    <a:pt x="32003" y="64008"/>
                  </a:lnTo>
                  <a:lnTo>
                    <a:pt x="62484" y="64008"/>
                  </a:lnTo>
                  <a:lnTo>
                    <a:pt x="62484" y="32004"/>
                  </a:lnTo>
                  <a:close/>
                </a:path>
                <a:path w="4451985" h="1803400">
                  <a:moveTo>
                    <a:pt x="4387595" y="32004"/>
                  </a:moveTo>
                  <a:lnTo>
                    <a:pt x="62484" y="32004"/>
                  </a:lnTo>
                  <a:lnTo>
                    <a:pt x="62484" y="64008"/>
                  </a:lnTo>
                  <a:lnTo>
                    <a:pt x="4387595" y="64008"/>
                  </a:lnTo>
                  <a:lnTo>
                    <a:pt x="4387595" y="32004"/>
                  </a:lnTo>
                  <a:close/>
                </a:path>
                <a:path w="4451985" h="1803400">
                  <a:moveTo>
                    <a:pt x="4451603" y="32004"/>
                  </a:moveTo>
                  <a:lnTo>
                    <a:pt x="4387595" y="32004"/>
                  </a:lnTo>
                  <a:lnTo>
                    <a:pt x="4419599" y="64008"/>
                  </a:lnTo>
                  <a:lnTo>
                    <a:pt x="4451603" y="64008"/>
                  </a:lnTo>
                  <a:lnTo>
                    <a:pt x="4451603" y="32004"/>
                  </a:lnTo>
                  <a:close/>
                </a:path>
              </a:pathLst>
            </a:custGeom>
            <a:solidFill>
              <a:srgbClr val="000000"/>
            </a:solidFill>
          </p:spPr>
          <p:txBody>
            <a:bodyPr wrap="square" lIns="0" tIns="0" rIns="0" bIns="0" rtlCol="0"/>
            <a:lstStyle/>
            <a:p>
              <a:endParaRPr/>
            </a:p>
          </p:txBody>
        </p:sp>
        <p:pic>
          <p:nvPicPr>
            <p:cNvPr id="9" name="object 11"/>
            <p:cNvPicPr/>
            <p:nvPr/>
          </p:nvPicPr>
          <p:blipFill>
            <a:blip r:embed="rId4" cstate="print"/>
            <a:stretch>
              <a:fillRect/>
            </a:stretch>
          </p:blipFill>
          <p:spPr>
            <a:xfrm>
              <a:off x="647699" y="3886199"/>
              <a:ext cx="4325111" cy="1691639"/>
            </a:xfrm>
            <a:prstGeom prst="rect">
              <a:avLst/>
            </a:prstGeom>
          </p:spPr>
        </p:pic>
        <p:sp>
          <p:nvSpPr>
            <p:cNvPr id="10" name="object 12"/>
            <p:cNvSpPr/>
            <p:nvPr/>
          </p:nvSpPr>
          <p:spPr>
            <a:xfrm>
              <a:off x="585215" y="3886199"/>
              <a:ext cx="4451985" cy="1755775"/>
            </a:xfrm>
            <a:custGeom>
              <a:avLst/>
              <a:gdLst/>
              <a:ahLst/>
              <a:cxnLst/>
              <a:rect l="l" t="t" r="r" b="b"/>
              <a:pathLst>
                <a:path w="4451985" h="1755775">
                  <a:moveTo>
                    <a:pt x="62484" y="0"/>
                  </a:moveTo>
                  <a:lnTo>
                    <a:pt x="0" y="0"/>
                  </a:lnTo>
                  <a:lnTo>
                    <a:pt x="0" y="1755647"/>
                  </a:lnTo>
                  <a:lnTo>
                    <a:pt x="4451603" y="1755647"/>
                  </a:lnTo>
                  <a:lnTo>
                    <a:pt x="4451603" y="1723643"/>
                  </a:lnTo>
                  <a:lnTo>
                    <a:pt x="62484" y="1723643"/>
                  </a:lnTo>
                  <a:lnTo>
                    <a:pt x="32004" y="1691639"/>
                  </a:lnTo>
                  <a:lnTo>
                    <a:pt x="62484" y="1691639"/>
                  </a:lnTo>
                  <a:lnTo>
                    <a:pt x="62484" y="0"/>
                  </a:lnTo>
                  <a:close/>
                </a:path>
                <a:path w="4451985" h="1755775">
                  <a:moveTo>
                    <a:pt x="62484" y="1691639"/>
                  </a:moveTo>
                  <a:lnTo>
                    <a:pt x="32004" y="1691639"/>
                  </a:lnTo>
                  <a:lnTo>
                    <a:pt x="62484" y="1723643"/>
                  </a:lnTo>
                  <a:lnTo>
                    <a:pt x="62484" y="1691639"/>
                  </a:lnTo>
                  <a:close/>
                </a:path>
                <a:path w="4451985" h="1755775">
                  <a:moveTo>
                    <a:pt x="4387595" y="1691639"/>
                  </a:moveTo>
                  <a:lnTo>
                    <a:pt x="62484" y="1691639"/>
                  </a:lnTo>
                  <a:lnTo>
                    <a:pt x="62484" y="1723643"/>
                  </a:lnTo>
                  <a:lnTo>
                    <a:pt x="4387595" y="1723643"/>
                  </a:lnTo>
                  <a:lnTo>
                    <a:pt x="4387595" y="1691639"/>
                  </a:lnTo>
                  <a:close/>
                </a:path>
                <a:path w="4451985" h="1755775">
                  <a:moveTo>
                    <a:pt x="4451603" y="0"/>
                  </a:moveTo>
                  <a:lnTo>
                    <a:pt x="4387595" y="0"/>
                  </a:lnTo>
                  <a:lnTo>
                    <a:pt x="4387595" y="1723643"/>
                  </a:lnTo>
                  <a:lnTo>
                    <a:pt x="4419599" y="1691639"/>
                  </a:lnTo>
                  <a:lnTo>
                    <a:pt x="4451603" y="1691639"/>
                  </a:lnTo>
                  <a:lnTo>
                    <a:pt x="4451603" y="0"/>
                  </a:lnTo>
                  <a:close/>
                </a:path>
                <a:path w="4451985" h="1755775">
                  <a:moveTo>
                    <a:pt x="4451603" y="1691639"/>
                  </a:moveTo>
                  <a:lnTo>
                    <a:pt x="4419599" y="1691639"/>
                  </a:lnTo>
                  <a:lnTo>
                    <a:pt x="4387595" y="1723643"/>
                  </a:lnTo>
                  <a:lnTo>
                    <a:pt x="4451603" y="1723643"/>
                  </a:lnTo>
                  <a:lnTo>
                    <a:pt x="4451603" y="1691639"/>
                  </a:lnTo>
                  <a:close/>
                </a:path>
              </a:pathLst>
            </a:custGeom>
            <a:solidFill>
              <a:srgbClr val="000000"/>
            </a:solidFill>
          </p:spPr>
          <p:txBody>
            <a:bodyPr wrap="square" lIns="0" tIns="0" rIns="0" bIns="0" rtlCol="0"/>
            <a:lstStyle/>
            <a:p>
              <a:endParaRPr/>
            </a:p>
          </p:txBody>
        </p:sp>
      </p:grpSp>
    </p:spTree>
    <p:extLst>
      <p:ext uri="{BB962C8B-B14F-4D97-AF65-F5344CB8AC3E}">
        <p14:creationId xmlns:p14="http://schemas.microsoft.com/office/powerpoint/2010/main" val="27375743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998806"/>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322363" y="145460"/>
            <a:ext cx="12093523" cy="707886"/>
          </a:xfrm>
          <a:prstGeom prst="rect">
            <a:avLst/>
          </a:prstGeom>
          <a:noFill/>
        </p:spPr>
        <p:txBody>
          <a:bodyPr wrap="square" rtlCol="0">
            <a:spAutoFit/>
          </a:bodyPr>
          <a:lstStyle/>
          <a:p>
            <a:r>
              <a:rPr lang="en-US" sz="3200" b="1" dirty="0" smtClean="0">
                <a:solidFill>
                  <a:schemeClr val="bg1"/>
                </a:solidFill>
                <a:latin typeface="Times New Roman" panose="02020603050405020304" pitchFamily="18" charset="0"/>
                <a:cs typeface="Times New Roman" panose="02020603050405020304" pitchFamily="18" charset="0"/>
              </a:rPr>
              <a:t>VENOUS or PASSIVE HYPEREMIA (CONGESTION</a:t>
            </a:r>
            <a:r>
              <a:rPr lang="en-US" sz="4000" b="1" dirty="0" smtClean="0">
                <a:solidFill>
                  <a:schemeClr val="bg1"/>
                </a:solidFill>
                <a:latin typeface="Times New Roman" panose="02020603050405020304" pitchFamily="18" charset="0"/>
                <a:cs typeface="Times New Roman" panose="02020603050405020304" pitchFamily="18" charset="0"/>
              </a:rPr>
              <a:t>)</a:t>
            </a:r>
            <a:endParaRPr lang="en-US" sz="4000" b="1" dirty="0">
              <a:solidFill>
                <a:schemeClr val="bg1"/>
              </a:solidFill>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0" y="969417"/>
            <a:ext cx="5317588" cy="633046"/>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3000" b="1" spc="-5" dirty="0" smtClean="0">
                <a:latin typeface="Times New Roman"/>
                <a:cs typeface="Times New Roman"/>
              </a:rPr>
              <a:t>GENERAL</a:t>
            </a:r>
            <a:endParaRPr lang="en-US" sz="3000" b="1" dirty="0"/>
          </a:p>
        </p:txBody>
      </p:sp>
      <p:sp>
        <p:nvSpPr>
          <p:cNvPr id="7" name="Rectangle 6"/>
          <p:cNvSpPr/>
          <p:nvPr/>
        </p:nvSpPr>
        <p:spPr>
          <a:xfrm>
            <a:off x="7005713" y="997453"/>
            <a:ext cx="5186287"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spc="-10" dirty="0" smtClean="0">
                <a:latin typeface="Times New Roman"/>
                <a:cs typeface="Times New Roman"/>
              </a:rPr>
              <a:t>LOCAL</a:t>
            </a:r>
            <a:endParaRPr lang="en-US" sz="3000" dirty="0"/>
          </a:p>
        </p:txBody>
      </p:sp>
      <p:sp>
        <p:nvSpPr>
          <p:cNvPr id="8" name="Rectangle 7"/>
          <p:cNvSpPr/>
          <p:nvPr/>
        </p:nvSpPr>
        <p:spPr>
          <a:xfrm>
            <a:off x="7005713" y="1630499"/>
            <a:ext cx="5186286" cy="1968319"/>
          </a:xfrm>
          <a:prstGeom prst="rect">
            <a:avLst/>
          </a:prstGeom>
          <a:solidFill>
            <a:srgbClr val="660066">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latin typeface="Times New Roman" panose="02020603050405020304" pitchFamily="18" charset="0"/>
                <a:cs typeface="Times New Roman" panose="02020603050405020304" pitchFamily="18" charset="0"/>
              </a:rPr>
              <a:t>NARROWING AND OBSTRUCTION OF THE VENOUS LUMEN (disease, thrombus or compression of the inferior vena cava or hepatic vein).</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9" name="Content Placeholder 5"/>
          <p:cNvSpPr txBox="1">
            <a:spLocks/>
          </p:cNvSpPr>
          <p:nvPr/>
        </p:nvSpPr>
        <p:spPr>
          <a:xfrm>
            <a:off x="0" y="1629314"/>
            <a:ext cx="5317588" cy="1522305"/>
          </a:xfrm>
          <a:prstGeom prst="rect">
            <a:avLst/>
          </a:prstGeom>
          <a:solidFill>
            <a:srgbClr val="00206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buNone/>
            </a:pPr>
            <a:r>
              <a:rPr lang="en-US" dirty="0" smtClean="0">
                <a:solidFill>
                  <a:schemeClr val="tx1"/>
                </a:solidFill>
                <a:latin typeface="Times New Roman" panose="02020603050405020304" pitchFamily="18" charset="0"/>
                <a:cs typeface="Times New Roman" panose="02020603050405020304" pitchFamily="18" charset="0"/>
              </a:rPr>
              <a:t>IMPROVED OR PREVENTED VENOUS BLOOD FLOW </a:t>
            </a:r>
          </a:p>
          <a:p>
            <a:pPr marL="0" indent="0">
              <a:buNone/>
            </a:pPr>
            <a:r>
              <a:rPr lang="en-US" sz="2400" b="1" dirty="0" smtClean="0">
                <a:solidFill>
                  <a:schemeClr val="tx1"/>
                </a:solidFill>
                <a:latin typeface="Times New Roman" panose="02020603050405020304" pitchFamily="18" charset="0"/>
                <a:cs typeface="Times New Roman" panose="02020603050405020304" pitchFamily="18" charset="0"/>
              </a:rPr>
              <a:t>               passive process</a:t>
            </a:r>
            <a:endParaRPr lang="en-US" sz="2400" b="1" dirty="0">
              <a:solidFill>
                <a:schemeClr val="tx1"/>
              </a:solidFill>
              <a:latin typeface="Times New Roman" panose="02020603050405020304" pitchFamily="18" charset="0"/>
              <a:cs typeface="Times New Roman" panose="02020603050405020304" pitchFamily="18" charset="0"/>
            </a:endParaRPr>
          </a:p>
        </p:txBody>
      </p:sp>
      <p:pic>
        <p:nvPicPr>
          <p:cNvPr id="12" name="object 7"/>
          <p:cNvPicPr/>
          <p:nvPr/>
        </p:nvPicPr>
        <p:blipFill>
          <a:blip r:embed="rId2" cstate="print"/>
          <a:stretch>
            <a:fillRect/>
          </a:stretch>
        </p:blipFill>
        <p:spPr>
          <a:xfrm>
            <a:off x="1182859" y="3953022"/>
            <a:ext cx="9580098" cy="2904978"/>
          </a:xfrm>
          <a:prstGeom prst="rect">
            <a:avLst/>
          </a:prstGeom>
        </p:spPr>
      </p:pic>
      <p:sp>
        <p:nvSpPr>
          <p:cNvPr id="3" name="Rectangle 2"/>
          <p:cNvSpPr/>
          <p:nvPr/>
        </p:nvSpPr>
        <p:spPr>
          <a:xfrm>
            <a:off x="225083" y="3266445"/>
            <a:ext cx="4486293" cy="430887"/>
          </a:xfrm>
          <a:prstGeom prst="rect">
            <a:avLst/>
          </a:prstGeom>
        </p:spPr>
        <p:txBody>
          <a:bodyPr wrap="none">
            <a:spAutoFit/>
          </a:bodyPr>
          <a:lstStyle/>
          <a:p>
            <a:r>
              <a:rPr lang="en-US" sz="2200" b="1" dirty="0" smtClean="0">
                <a:latin typeface="Times New Roman" panose="02020603050405020304" pitchFamily="18" charset="0"/>
                <a:cs typeface="Times New Roman" panose="02020603050405020304" pitchFamily="18" charset="0"/>
              </a:rPr>
              <a:t>RIGHT HEART INSUFFICIENCY</a:t>
            </a:r>
            <a:endParaRPr 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90916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586474"/>
            <a:ext cx="8989256" cy="5271526"/>
          </a:xfrm>
        </p:spPr>
        <p:txBody>
          <a:bodyPr>
            <a:normAutofit/>
          </a:bodyPr>
          <a:lstStyle/>
          <a:p>
            <a:r>
              <a:rPr lang="en-US" dirty="0">
                <a:latin typeface="Times New Roman" panose="02020603050405020304" pitchFamily="18" charset="0"/>
                <a:cs typeface="Times New Roman" panose="02020603050405020304" pitchFamily="18" charset="0"/>
              </a:rPr>
              <a:t>D</a:t>
            </a:r>
            <a:r>
              <a:rPr lang="en-US" dirty="0" smtClean="0">
                <a:latin typeface="Times New Roman" panose="02020603050405020304" pitchFamily="18" charset="0"/>
                <a:cs typeface="Times New Roman" panose="02020603050405020304" pitchFamily="18" charset="0"/>
              </a:rPr>
              <a:t>ue to longer retention of blood in the organ - greater extraction of oxygen and reduction of hemoglobin - the tissue has a blue-red discoloration</a:t>
            </a:r>
          </a:p>
          <a:p>
            <a:endParaRPr lang="en-US" dirty="0" smtClean="0">
              <a:latin typeface="Times New Roman" panose="02020603050405020304" pitchFamily="18" charset="0"/>
              <a:cs typeface="Times New Roman" panose="02020603050405020304" pitchFamily="18" charset="0"/>
            </a:endParaRPr>
          </a:p>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MACROSCOPIC:</a:t>
            </a:r>
          </a:p>
          <a:p>
            <a:r>
              <a:rPr lang="en-US" dirty="0">
                <a:latin typeface="Times New Roman" panose="02020603050405020304" pitchFamily="18" charset="0"/>
                <a:cs typeface="Times New Roman" panose="02020603050405020304" pitchFamily="18" charset="0"/>
              </a:rPr>
              <a:t>T</a:t>
            </a:r>
            <a:r>
              <a:rPr lang="en-US" dirty="0" smtClean="0">
                <a:latin typeface="Times New Roman" panose="02020603050405020304" pitchFamily="18" charset="0"/>
                <a:cs typeface="Times New Roman" panose="02020603050405020304" pitchFamily="18" charset="0"/>
              </a:rPr>
              <a:t>he organ is enlarged, dark red to dark blue (cyanosis), hard consistency, tight capsules.</a:t>
            </a:r>
          </a:p>
          <a:p>
            <a:r>
              <a:rPr lang="en-US" dirty="0" smtClean="0">
                <a:latin typeface="Times New Roman" panose="02020603050405020304" pitchFamily="18" charset="0"/>
                <a:cs typeface="Times New Roman" panose="02020603050405020304" pitchFamily="18" charset="0"/>
              </a:rPr>
              <a:t>microscopic:</a:t>
            </a:r>
          </a:p>
          <a:p>
            <a:r>
              <a:rPr lang="en-US" dirty="0">
                <a:latin typeface="Times New Roman" panose="02020603050405020304" pitchFamily="18" charset="0"/>
                <a:cs typeface="Times New Roman" panose="02020603050405020304" pitchFamily="18" charset="0"/>
              </a:rPr>
              <a:t>E</a:t>
            </a:r>
            <a:r>
              <a:rPr lang="en-US" dirty="0" smtClean="0">
                <a:latin typeface="Times New Roman" panose="02020603050405020304" pitchFamily="18" charset="0"/>
                <a:cs typeface="Times New Roman" panose="02020603050405020304" pitchFamily="18" charset="0"/>
              </a:rPr>
              <a:t>xtended </a:t>
            </a:r>
            <a:r>
              <a:rPr lang="en-US" dirty="0" err="1" smtClean="0">
                <a:latin typeface="Times New Roman" panose="02020603050405020304" pitchFamily="18" charset="0"/>
                <a:cs typeface="Times New Roman" panose="02020603050405020304" pitchFamily="18" charset="0"/>
              </a:rPr>
              <a:t>venuls</a:t>
            </a:r>
            <a:r>
              <a:rPr lang="en-US" dirty="0" smtClean="0">
                <a:latin typeface="Times New Roman" panose="02020603050405020304" pitchFamily="18" charset="0"/>
                <a:cs typeface="Times New Roman" panose="02020603050405020304" pitchFamily="18" charset="0"/>
              </a:rPr>
              <a:t> and capillaries, </a:t>
            </a:r>
            <a:r>
              <a:rPr lang="en-US" dirty="0" err="1" smtClean="0">
                <a:latin typeface="Times New Roman" panose="02020603050405020304" pitchFamily="18" charset="0"/>
                <a:cs typeface="Times New Roman" panose="02020603050405020304" pitchFamily="18" charset="0"/>
              </a:rPr>
              <a:t>diapedesis</a:t>
            </a:r>
            <a:r>
              <a:rPr lang="en-US" dirty="0" smtClean="0">
                <a:latin typeface="Times New Roman" panose="02020603050405020304" pitchFamily="18" charset="0"/>
                <a:cs typeface="Times New Roman" panose="02020603050405020304" pitchFamily="18" charset="0"/>
              </a:rPr>
              <a:t>, dystrophic changes (due to hypoxia).</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VENOUS or PASSIVE HYPEREMIA (CONGESTION)</a:t>
            </a:r>
            <a:endParaRPr lang="en-US" sz="3600" b="1" dirty="0">
              <a:latin typeface="Times New Roman" panose="02020603050405020304" pitchFamily="18" charset="0"/>
              <a:cs typeface="Times New Roman" panose="02020603050405020304" pitchFamily="18" charset="0"/>
            </a:endParaRPr>
          </a:p>
        </p:txBody>
      </p:sp>
      <p:pic>
        <p:nvPicPr>
          <p:cNvPr id="4" name="object 4"/>
          <p:cNvPicPr/>
          <p:nvPr/>
        </p:nvPicPr>
        <p:blipFill>
          <a:blip r:embed="rId2" cstate="print"/>
          <a:stretch>
            <a:fillRect/>
          </a:stretch>
        </p:blipFill>
        <p:spPr>
          <a:xfrm>
            <a:off x="9156426" y="1760977"/>
            <a:ext cx="3180940" cy="4922520"/>
          </a:xfrm>
          <a:prstGeom prst="rect">
            <a:avLst/>
          </a:prstGeom>
        </p:spPr>
      </p:pic>
    </p:spTree>
    <p:extLst>
      <p:ext uri="{BB962C8B-B14F-4D97-AF65-F5344CB8AC3E}">
        <p14:creationId xmlns:p14="http://schemas.microsoft.com/office/powerpoint/2010/main" val="13223204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676"/>
            <a:ext cx="8820443" cy="5229323"/>
          </a:xfrm>
        </p:spPr>
        <p:txBody>
          <a:bodyPr>
            <a:normAutofit fontScale="92500" lnSpcReduction="10000"/>
          </a:bodyPr>
          <a:lstStyle/>
          <a:p>
            <a:r>
              <a:rPr lang="en-US" dirty="0" smtClean="0">
                <a:latin typeface="Times New Roman" panose="02020603050405020304" pitchFamily="18" charset="0"/>
                <a:cs typeface="Times New Roman" panose="02020603050405020304" pitchFamily="18" charset="0"/>
              </a:rPr>
              <a:t>Long-term passive hyperemia and stasis of poorly oxygenated blood   </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CHRONIC HYPOXIA</a:t>
            </a:r>
          </a:p>
          <a:p>
            <a:r>
              <a:rPr lang="en-US" dirty="0" err="1">
                <a:latin typeface="Times New Roman" panose="02020603050405020304" pitchFamily="18" charset="0"/>
                <a:cs typeface="Times New Roman" panose="02020603050405020304" pitchFamily="18" charset="0"/>
              </a:rPr>
              <a:t>P</a:t>
            </a:r>
            <a:r>
              <a:rPr lang="en-US" dirty="0" err="1" smtClean="0">
                <a:latin typeface="Times New Roman" panose="02020603050405020304" pitchFamily="18" charset="0"/>
                <a:cs typeface="Times New Roman" panose="02020603050405020304" pitchFamily="18" charset="0"/>
              </a:rPr>
              <a:t>arenchymatous</a:t>
            </a:r>
            <a:r>
              <a:rPr lang="en-US" dirty="0" smtClean="0">
                <a:latin typeface="Times New Roman" panose="02020603050405020304" pitchFamily="18" charset="0"/>
                <a:cs typeface="Times New Roman" panose="02020603050405020304" pitchFamily="18" charset="0"/>
              </a:rPr>
              <a:t> cell degeneration and sometimes necrosis with fibrosis</a:t>
            </a:r>
          </a:p>
          <a:p>
            <a:r>
              <a:rPr lang="en-US" dirty="0" smtClean="0">
                <a:latin typeface="Times New Roman" panose="02020603050405020304" pitchFamily="18" charset="0"/>
                <a:cs typeface="Times New Roman" panose="02020603050405020304" pitchFamily="18" charset="0"/>
              </a:rPr>
              <a:t>Due to overfilled and dilated blood vessels, rupture of the capillary walls occurs MICROHEMORRHOUGHS, tissue (alveolar) macrophages phagocytize erythrocytes and transform into </a:t>
            </a:r>
            <a:r>
              <a:rPr lang="en-US" dirty="0" err="1" smtClean="0">
                <a:latin typeface="Times New Roman" panose="02020603050405020304" pitchFamily="18" charset="0"/>
                <a:cs typeface="Times New Roman" panose="02020603050405020304" pitchFamily="18" charset="0"/>
              </a:rPr>
              <a:t>hemosiderophages</a:t>
            </a:r>
            <a:r>
              <a:rPr lang="en-US" dirty="0" smtClean="0">
                <a:latin typeface="Times New Roman" panose="02020603050405020304" pitchFamily="18" charset="0"/>
                <a:cs typeface="Times New Roman" panose="02020603050405020304" pitchFamily="18" charset="0"/>
              </a:rPr>
              <a:t> (heart defect cells - "cellule </a:t>
            </a:r>
            <a:r>
              <a:rPr lang="en-US" dirty="0" err="1" smtClean="0">
                <a:latin typeface="Times New Roman" panose="02020603050405020304" pitchFamily="18" charset="0"/>
                <a:cs typeface="Times New Roman" panose="02020603050405020304" pitchFamily="18" charset="0"/>
              </a:rPr>
              <a:t>vitii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cordis</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Chronic stagnation leads to connective tissue proliferation</a:t>
            </a:r>
          </a:p>
          <a:p>
            <a:r>
              <a:rPr lang="en-US" dirty="0" smtClean="0">
                <a:latin typeface="Times New Roman" panose="02020603050405020304" pitchFamily="18" charset="0"/>
                <a:cs typeface="Times New Roman" panose="02020603050405020304" pitchFamily="18" charset="0"/>
              </a:rPr>
              <a:t>The organ becomes hard and shrinks</a:t>
            </a:r>
          </a:p>
          <a:p>
            <a:pPr marL="0" indent="0">
              <a:buNone/>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INDURATIO CYANOTICA.</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VENOUS or PASSIVE HYPEREMIA (CONGESTION)</a:t>
            </a:r>
            <a:endParaRPr lang="en-US" sz="3600" b="1" dirty="0">
              <a:latin typeface="Times New Roman" panose="02020603050405020304" pitchFamily="18" charset="0"/>
              <a:cs typeface="Times New Roman" panose="02020603050405020304" pitchFamily="18" charset="0"/>
            </a:endParaRPr>
          </a:p>
        </p:txBody>
      </p:sp>
      <p:pic>
        <p:nvPicPr>
          <p:cNvPr id="4" name="object 27"/>
          <p:cNvPicPr/>
          <p:nvPr/>
        </p:nvPicPr>
        <p:blipFill>
          <a:blip r:embed="rId2" cstate="print"/>
          <a:stretch>
            <a:fillRect/>
          </a:stretch>
        </p:blipFill>
        <p:spPr>
          <a:xfrm>
            <a:off x="9240013" y="3088498"/>
            <a:ext cx="2951987" cy="2083307"/>
          </a:xfrm>
          <a:prstGeom prst="rect">
            <a:avLst/>
          </a:prstGeom>
        </p:spPr>
      </p:pic>
      <p:sp>
        <p:nvSpPr>
          <p:cNvPr id="2" name="Right Arrow 1"/>
          <p:cNvSpPr/>
          <p:nvPr/>
        </p:nvSpPr>
        <p:spPr>
          <a:xfrm>
            <a:off x="661182" y="2537630"/>
            <a:ext cx="182880" cy="844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rved Left Arrow 5"/>
          <p:cNvSpPr/>
          <p:nvPr/>
        </p:nvSpPr>
        <p:spPr>
          <a:xfrm>
            <a:off x="4586067" y="2796593"/>
            <a:ext cx="337625" cy="583809"/>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069160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998806"/>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937760" y="145460"/>
            <a:ext cx="8478126" cy="584775"/>
          </a:xfrm>
          <a:prstGeom prst="rect">
            <a:avLst/>
          </a:prstGeom>
          <a:noFill/>
        </p:spPr>
        <p:txBody>
          <a:bodyPr wrap="square" rtlCol="0">
            <a:spAutoFit/>
          </a:bodyPr>
          <a:lstStyle/>
          <a:p>
            <a:r>
              <a:rPr lang="en-US" sz="3200" b="1" dirty="0" smtClean="0">
                <a:solidFill>
                  <a:schemeClr val="bg1"/>
                </a:solidFill>
                <a:latin typeface="Times New Roman" panose="02020603050405020304" pitchFamily="18" charset="0"/>
                <a:cs typeface="Times New Roman" panose="02020603050405020304" pitchFamily="18" charset="0"/>
              </a:rPr>
              <a:t>CONGESTION</a:t>
            </a:r>
            <a:endParaRPr lang="en-US" sz="4000" b="1" dirty="0">
              <a:solidFill>
                <a:schemeClr val="bg1"/>
              </a:solidFill>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0" y="1937476"/>
            <a:ext cx="5317588" cy="633046"/>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3000" b="1" spc="-5" dirty="0" smtClean="0">
                <a:latin typeface="Times New Roman"/>
                <a:cs typeface="Times New Roman"/>
              </a:rPr>
              <a:t>LUNGS</a:t>
            </a:r>
            <a:endParaRPr lang="en-US" sz="3000" b="1" dirty="0"/>
          </a:p>
        </p:txBody>
      </p:sp>
      <p:sp>
        <p:nvSpPr>
          <p:cNvPr id="7" name="Rectangle 6"/>
          <p:cNvSpPr/>
          <p:nvPr/>
        </p:nvSpPr>
        <p:spPr>
          <a:xfrm>
            <a:off x="7005714" y="1937476"/>
            <a:ext cx="5186287"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spc="-10" dirty="0" smtClean="0">
                <a:latin typeface="Times New Roman"/>
                <a:cs typeface="Times New Roman"/>
              </a:rPr>
              <a:t>LIVER</a:t>
            </a:r>
            <a:endParaRPr lang="en-US" sz="3000" dirty="0"/>
          </a:p>
        </p:txBody>
      </p:sp>
      <p:sp>
        <p:nvSpPr>
          <p:cNvPr id="8" name="Rectangle 7"/>
          <p:cNvSpPr/>
          <p:nvPr/>
        </p:nvSpPr>
        <p:spPr>
          <a:xfrm>
            <a:off x="7005714" y="2960280"/>
            <a:ext cx="5186286" cy="1522305"/>
          </a:xfrm>
          <a:prstGeom prst="rect">
            <a:avLst/>
          </a:prstGeom>
          <a:solidFill>
            <a:srgbClr val="660066">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latin typeface="Times New Roman" panose="02020603050405020304" pitchFamily="18" charset="0"/>
                <a:cs typeface="Times New Roman" panose="02020603050405020304" pitchFamily="18" charset="0"/>
              </a:rPr>
              <a:t>ACUTE</a:t>
            </a:r>
          </a:p>
          <a:p>
            <a:pPr algn="ctr"/>
            <a:r>
              <a:rPr lang="en-US" sz="2800" b="1" dirty="0" smtClean="0">
                <a:solidFill>
                  <a:schemeClr val="tx1"/>
                </a:solidFill>
                <a:latin typeface="Times New Roman" panose="02020603050405020304" pitchFamily="18" charset="0"/>
                <a:cs typeface="Times New Roman" panose="02020603050405020304" pitchFamily="18" charset="0"/>
              </a:rPr>
              <a:t>CHRONIC</a:t>
            </a:r>
            <a:endParaRPr lang="en-US" sz="2800" b="1" dirty="0">
              <a:solidFill>
                <a:schemeClr val="tx1"/>
              </a:solidFill>
              <a:latin typeface="Times New Roman" panose="02020603050405020304" pitchFamily="18" charset="0"/>
              <a:cs typeface="Times New Roman" panose="02020603050405020304" pitchFamily="18" charset="0"/>
            </a:endParaRPr>
          </a:p>
        </p:txBody>
      </p:sp>
      <p:sp>
        <p:nvSpPr>
          <p:cNvPr id="9" name="Content Placeholder 5"/>
          <p:cNvSpPr txBox="1">
            <a:spLocks/>
          </p:cNvSpPr>
          <p:nvPr/>
        </p:nvSpPr>
        <p:spPr>
          <a:xfrm>
            <a:off x="0" y="2960280"/>
            <a:ext cx="5317588" cy="1522305"/>
          </a:xfrm>
          <a:prstGeom prst="rect">
            <a:avLst/>
          </a:prstGeom>
          <a:solidFill>
            <a:srgbClr val="00206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buNone/>
            </a:pPr>
            <a:r>
              <a:rPr lang="en-US" b="1" dirty="0" smtClean="0">
                <a:solidFill>
                  <a:schemeClr val="tx1"/>
                </a:solidFill>
                <a:latin typeface="Times New Roman" panose="02020603050405020304" pitchFamily="18" charset="0"/>
                <a:cs typeface="Times New Roman" panose="02020603050405020304" pitchFamily="18" charset="0"/>
              </a:rPr>
              <a:t>ACUTE</a:t>
            </a:r>
          </a:p>
          <a:p>
            <a:pPr marL="0" indent="0" algn="ctr">
              <a:buNone/>
            </a:pPr>
            <a:r>
              <a:rPr lang="en-US" sz="2400" b="1" dirty="0" smtClean="0">
                <a:solidFill>
                  <a:schemeClr val="tx1"/>
                </a:solidFill>
                <a:latin typeface="Times New Roman" panose="02020603050405020304" pitchFamily="18" charset="0"/>
                <a:cs typeface="Times New Roman" panose="02020603050405020304" pitchFamily="18" charset="0"/>
              </a:rPr>
              <a:t>CHRONIC</a:t>
            </a:r>
            <a:endParaRPr lang="en-US" sz="2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5511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94559"/>
            <a:ext cx="7723163" cy="2871055"/>
          </a:xfrm>
        </p:spPr>
        <p:txBody>
          <a:bodyPr>
            <a:normAutofit fontScale="92500"/>
          </a:bodyPr>
          <a:lstStyle/>
          <a:p>
            <a:r>
              <a:rPr lang="en-US" dirty="0" smtClean="0"/>
              <a:t>passive hyperemia of the liver (congestion) occurs due to insufficiency of the right ventricle, obstruction of the inferior vena cava or hepatic vein.</a:t>
            </a:r>
          </a:p>
          <a:p>
            <a:endParaRPr lang="en-US" dirty="0" smtClean="0"/>
          </a:p>
          <a:p>
            <a:r>
              <a:rPr lang="en-US" dirty="0" smtClean="0"/>
              <a:t>MACROSCOPIC: enlarged, tensed, smooth and shiny capsules, liquid oozes from the wet surface of the section</a:t>
            </a:r>
            <a:endParaRPr lang="en-US" dirty="0"/>
          </a:p>
        </p:txBody>
      </p:sp>
      <p:sp>
        <p:nvSpPr>
          <p:cNvPr id="5" name="Rectangle 4"/>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              CONGESTION</a:t>
            </a:r>
            <a:endParaRPr lang="en-US" sz="3600" b="1" dirty="0">
              <a:latin typeface="Times New Roman" panose="02020603050405020304" pitchFamily="18" charset="0"/>
              <a:cs typeface="Times New Roman" panose="02020603050405020304" pitchFamily="18" charset="0"/>
            </a:endParaRPr>
          </a:p>
        </p:txBody>
      </p:sp>
      <p:pic>
        <p:nvPicPr>
          <p:cNvPr id="4" name="object 4"/>
          <p:cNvPicPr/>
          <p:nvPr/>
        </p:nvPicPr>
        <p:blipFill>
          <a:blip r:embed="rId2" cstate="print"/>
          <a:stretch>
            <a:fillRect/>
          </a:stretch>
        </p:blipFill>
        <p:spPr>
          <a:xfrm>
            <a:off x="7835704" y="2194559"/>
            <a:ext cx="4356295" cy="2996419"/>
          </a:xfrm>
          <a:prstGeom prst="rect">
            <a:avLst/>
          </a:prstGeom>
        </p:spPr>
      </p:pic>
    </p:spTree>
    <p:extLst>
      <p:ext uri="{BB962C8B-B14F-4D97-AF65-F5344CB8AC3E}">
        <p14:creationId xmlns:p14="http://schemas.microsoft.com/office/powerpoint/2010/main" val="38923474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699016"/>
            <a:ext cx="6808764" cy="4351338"/>
          </a:xfrm>
        </p:spPr>
        <p:txBody>
          <a:bodyPr/>
          <a:lstStyle/>
          <a:p>
            <a:r>
              <a:rPr lang="en-US" dirty="0" smtClean="0">
                <a:latin typeface="Times New Roman" panose="02020603050405020304" pitchFamily="18" charset="0"/>
                <a:cs typeface="Times New Roman" panose="02020603050405020304" pitchFamily="18" charset="0"/>
              </a:rPr>
              <a:t>In the </a:t>
            </a:r>
            <a:r>
              <a:rPr lang="en-US" dirty="0" err="1" smtClean="0">
                <a:latin typeface="Times New Roman" panose="02020603050405020304" pitchFamily="18" charset="0"/>
                <a:cs typeface="Times New Roman" panose="02020603050405020304" pitchFamily="18" charset="0"/>
              </a:rPr>
              <a:t>lobulus</a:t>
            </a:r>
            <a:r>
              <a:rPr lang="en-US" dirty="0" smtClean="0">
                <a:latin typeface="Times New Roman" panose="02020603050405020304" pitchFamily="18" charset="0"/>
                <a:cs typeface="Times New Roman" panose="02020603050405020304" pitchFamily="18" charset="0"/>
              </a:rPr>
              <a:t> of the liver, the central veins and sinusoid are filled with blood,  compression on the hepatocytes and consequential atrophy.</a:t>
            </a: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Acute passive congestion of the liver - The red "spots" are congested veins of the </a:t>
            </a:r>
            <a:r>
              <a:rPr lang="en-US" dirty="0" err="1" smtClean="0">
                <a:latin typeface="Times New Roman" panose="02020603050405020304" pitchFamily="18" charset="0"/>
                <a:cs typeface="Times New Roman" panose="02020603050405020304" pitchFamily="18" charset="0"/>
              </a:rPr>
              <a:t>centralis</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lobulus</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VENOUS or PASSIVE HYPEREMIA (CONGESTION)</a:t>
            </a:r>
            <a:endParaRPr lang="en-US" sz="3600" b="1" dirty="0">
              <a:latin typeface="Times New Roman" panose="02020603050405020304" pitchFamily="18" charset="0"/>
              <a:cs typeface="Times New Roman" panose="02020603050405020304" pitchFamily="18" charset="0"/>
            </a:endParaRPr>
          </a:p>
        </p:txBody>
      </p:sp>
      <p:pic>
        <p:nvPicPr>
          <p:cNvPr id="4" name="object 7"/>
          <p:cNvPicPr/>
          <p:nvPr/>
        </p:nvPicPr>
        <p:blipFill>
          <a:blip r:embed="rId2" cstate="print"/>
          <a:stretch>
            <a:fillRect/>
          </a:stretch>
        </p:blipFill>
        <p:spPr>
          <a:xfrm>
            <a:off x="7828789" y="3602736"/>
            <a:ext cx="4363211" cy="3255264"/>
          </a:xfrm>
          <a:prstGeom prst="rect">
            <a:avLst/>
          </a:prstGeom>
        </p:spPr>
      </p:pic>
      <p:pic>
        <p:nvPicPr>
          <p:cNvPr id="6" name="object 4"/>
          <p:cNvPicPr/>
          <p:nvPr/>
        </p:nvPicPr>
        <p:blipFill>
          <a:blip r:embed="rId3" cstate="print"/>
          <a:stretch>
            <a:fillRect/>
          </a:stretch>
        </p:blipFill>
        <p:spPr>
          <a:xfrm>
            <a:off x="6534560" y="1167618"/>
            <a:ext cx="4363211" cy="3194773"/>
          </a:xfrm>
          <a:prstGeom prst="rect">
            <a:avLst/>
          </a:prstGeom>
        </p:spPr>
      </p:pic>
    </p:spTree>
    <p:extLst>
      <p:ext uri="{BB962C8B-B14F-4D97-AF65-F5344CB8AC3E}">
        <p14:creationId xmlns:p14="http://schemas.microsoft.com/office/powerpoint/2010/main" val="1819129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accent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0"/>
            <a:ext cx="12192000" cy="998806"/>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713871" y="134845"/>
            <a:ext cx="10706686" cy="707886"/>
          </a:xfrm>
          <a:prstGeom prst="rect">
            <a:avLst/>
          </a:prstGeom>
          <a:noFill/>
        </p:spPr>
        <p:txBody>
          <a:bodyPr wrap="square" rtlCol="0">
            <a:spAutoFit/>
          </a:bodyPr>
          <a:lstStyle/>
          <a:p>
            <a:r>
              <a:rPr lang="en-US" sz="4000" b="1" dirty="0" smtClean="0">
                <a:solidFill>
                  <a:schemeClr val="bg1"/>
                </a:solidFill>
                <a:latin typeface="+mj-lt"/>
              </a:rPr>
              <a:t>CIRCULATORY DISORDERS</a:t>
            </a:r>
            <a:endParaRPr lang="en-US" sz="4000" b="1" dirty="0">
              <a:solidFill>
                <a:schemeClr val="bg1"/>
              </a:solidFill>
              <a:latin typeface="+mj-lt"/>
            </a:endParaRPr>
          </a:p>
        </p:txBody>
      </p:sp>
      <p:sp>
        <p:nvSpPr>
          <p:cNvPr id="7" name="Rectangle 6"/>
          <p:cNvSpPr/>
          <p:nvPr/>
        </p:nvSpPr>
        <p:spPr>
          <a:xfrm>
            <a:off x="-9" y="1756133"/>
            <a:ext cx="4698609" cy="633046"/>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5" dirty="0">
                <a:latin typeface="Times New Roman"/>
                <a:cs typeface="Times New Roman"/>
              </a:rPr>
              <a:t>HYPERAEMIA</a:t>
            </a:r>
            <a:endParaRPr lang="en-US" sz="2400" b="1" dirty="0"/>
          </a:p>
        </p:txBody>
      </p:sp>
      <p:sp>
        <p:nvSpPr>
          <p:cNvPr id="8" name="Rectangle 7"/>
          <p:cNvSpPr/>
          <p:nvPr/>
        </p:nvSpPr>
        <p:spPr>
          <a:xfrm>
            <a:off x="7493387" y="5567912"/>
            <a:ext cx="4698609" cy="633046"/>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Times New Roman" panose="02020603050405020304" pitchFamily="18" charset="0"/>
                <a:cs typeface="Times New Roman" panose="02020603050405020304" pitchFamily="18" charset="0"/>
              </a:rPr>
              <a:t>DISSEMINATED INTRAVASCULAR COAGULATION (DIC)</a:t>
            </a:r>
            <a:endParaRPr lang="en-US" sz="2000" b="1" dirty="0">
              <a:latin typeface="Times New Roman" panose="02020603050405020304" pitchFamily="18" charset="0"/>
              <a:cs typeface="Times New Roman" panose="02020603050405020304" pitchFamily="18" charset="0"/>
            </a:endParaRPr>
          </a:p>
        </p:txBody>
      </p:sp>
      <p:sp>
        <p:nvSpPr>
          <p:cNvPr id="9" name="Rectangle 8"/>
          <p:cNvSpPr/>
          <p:nvPr/>
        </p:nvSpPr>
        <p:spPr>
          <a:xfrm>
            <a:off x="7493386" y="4251066"/>
            <a:ext cx="4698609" cy="633046"/>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0" dirty="0">
                <a:latin typeface="Times New Roman"/>
                <a:cs typeface="Times New Roman"/>
              </a:rPr>
              <a:t>OEDEMA</a:t>
            </a:r>
            <a:endParaRPr lang="en-US" sz="2400" dirty="0"/>
          </a:p>
        </p:txBody>
      </p:sp>
      <p:sp>
        <p:nvSpPr>
          <p:cNvPr id="10" name="Rectangle 9"/>
          <p:cNvSpPr/>
          <p:nvPr/>
        </p:nvSpPr>
        <p:spPr>
          <a:xfrm>
            <a:off x="-8" y="3046505"/>
            <a:ext cx="469860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0" dirty="0" smtClean="0">
                <a:latin typeface="Times New Roman"/>
                <a:cs typeface="Times New Roman"/>
              </a:rPr>
              <a:t>HAEMORRHAGE</a:t>
            </a:r>
            <a:endParaRPr lang="en-US" sz="2400" dirty="0"/>
          </a:p>
        </p:txBody>
      </p:sp>
      <p:sp>
        <p:nvSpPr>
          <p:cNvPr id="11" name="Rectangle 10"/>
          <p:cNvSpPr/>
          <p:nvPr/>
        </p:nvSpPr>
        <p:spPr>
          <a:xfrm>
            <a:off x="-7" y="4228191"/>
            <a:ext cx="4698609" cy="633046"/>
          </a:xfrm>
          <a:prstGeom prst="rect">
            <a:avLst/>
          </a:prstGeom>
          <a:solidFill>
            <a:srgbClr val="A50021">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5" dirty="0">
                <a:latin typeface="Times New Roman"/>
                <a:cs typeface="Times New Roman"/>
              </a:rPr>
              <a:t>ISHAEMIA</a:t>
            </a:r>
            <a:endParaRPr lang="en-US" sz="2400" dirty="0"/>
          </a:p>
        </p:txBody>
      </p:sp>
      <p:sp>
        <p:nvSpPr>
          <p:cNvPr id="12" name="Rectangle 11"/>
          <p:cNvSpPr/>
          <p:nvPr/>
        </p:nvSpPr>
        <p:spPr>
          <a:xfrm>
            <a:off x="-6" y="5575838"/>
            <a:ext cx="4698609" cy="633046"/>
          </a:xfrm>
          <a:prstGeom prst="rect">
            <a:avLst/>
          </a:prstGeom>
          <a:solidFill>
            <a:srgbClr val="FF66CC">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30" dirty="0">
                <a:latin typeface="Times New Roman"/>
                <a:cs typeface="Times New Roman"/>
              </a:rPr>
              <a:t>INFARCTUS</a:t>
            </a:r>
            <a:endParaRPr lang="en-US" sz="2400" dirty="0"/>
          </a:p>
        </p:txBody>
      </p:sp>
      <p:sp>
        <p:nvSpPr>
          <p:cNvPr id="13" name="Rectangle 12"/>
          <p:cNvSpPr/>
          <p:nvPr/>
        </p:nvSpPr>
        <p:spPr>
          <a:xfrm>
            <a:off x="7493391" y="1753404"/>
            <a:ext cx="4698609" cy="633046"/>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5" dirty="0">
                <a:latin typeface="Times New Roman"/>
                <a:cs typeface="Times New Roman"/>
              </a:rPr>
              <a:t>TROMBOSIS</a:t>
            </a:r>
            <a:endParaRPr lang="en-US" sz="2400" dirty="0"/>
          </a:p>
        </p:txBody>
      </p:sp>
      <p:sp>
        <p:nvSpPr>
          <p:cNvPr id="14" name="Rectangle 13"/>
          <p:cNvSpPr/>
          <p:nvPr/>
        </p:nvSpPr>
        <p:spPr>
          <a:xfrm>
            <a:off x="7493391" y="2990762"/>
            <a:ext cx="4698609" cy="633046"/>
          </a:xfrm>
          <a:prstGeom prst="rect">
            <a:avLst/>
          </a:prstGeom>
          <a:solidFill>
            <a:srgbClr val="FF33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0" dirty="0">
                <a:latin typeface="Times New Roman"/>
                <a:cs typeface="Times New Roman"/>
              </a:rPr>
              <a:t>EMBOLIA</a:t>
            </a:r>
            <a:endParaRPr lang="en-US" sz="2400" dirty="0"/>
          </a:p>
        </p:txBody>
      </p:sp>
      <p:sp>
        <p:nvSpPr>
          <p:cNvPr id="16" name="Rectangle 15"/>
          <p:cNvSpPr/>
          <p:nvPr/>
        </p:nvSpPr>
        <p:spPr>
          <a:xfrm>
            <a:off x="5264829" y="3689917"/>
            <a:ext cx="1723292" cy="633046"/>
          </a:xfrm>
          <a:prstGeom prst="rect">
            <a:avLst/>
          </a:prstGeom>
          <a:solidFill>
            <a:srgbClr val="6699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0" dirty="0" smtClean="0">
                <a:latin typeface="Times New Roman"/>
                <a:cs typeface="Times New Roman"/>
              </a:rPr>
              <a:t>SCHOK</a:t>
            </a:r>
            <a:endParaRPr lang="en-US" sz="2400" dirty="0"/>
          </a:p>
        </p:txBody>
      </p:sp>
    </p:spTree>
    <p:extLst>
      <p:ext uri="{BB962C8B-B14F-4D97-AF65-F5344CB8AC3E}">
        <p14:creationId xmlns:p14="http://schemas.microsoft.com/office/powerpoint/2010/main" val="16571112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542047"/>
            <a:ext cx="12192000" cy="1295474"/>
          </a:xfrm>
        </p:spPr>
        <p:txBody>
          <a:bodyPr>
            <a:normAutofit fontScale="92500" lnSpcReduction="20000"/>
          </a:bodyPr>
          <a:lstStyle/>
          <a:p>
            <a:r>
              <a:rPr lang="en-US" dirty="0" smtClean="0">
                <a:latin typeface="Times New Roman" panose="02020603050405020304" pitchFamily="18" charset="0"/>
                <a:cs typeface="Times New Roman" panose="02020603050405020304" pitchFamily="18" charset="0"/>
              </a:rPr>
              <a:t>“Nutmeg” it is associated with atrophy and/or hypoxic necrosis in the central part of the lobule (in more severe cases) and fatty changes in the peripheral parts of the lobule ("nutmeg" pattern). It can progress to cirrhosis, so if the cause is cardiac congestion, it is called cardiac cirrhosis.</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VENOUS or PASSIVE HYPEREMIA (CONGESTION)</a:t>
            </a:r>
            <a:endParaRPr lang="en-US" sz="3600" b="1" dirty="0">
              <a:latin typeface="Times New Roman" panose="02020603050405020304" pitchFamily="18" charset="0"/>
              <a:cs typeface="Times New Roman" panose="02020603050405020304" pitchFamily="18" charset="0"/>
            </a:endParaRPr>
          </a:p>
        </p:txBody>
      </p:sp>
      <p:pic>
        <p:nvPicPr>
          <p:cNvPr id="4" name="object 2"/>
          <p:cNvPicPr/>
          <p:nvPr/>
        </p:nvPicPr>
        <p:blipFill>
          <a:blip r:embed="rId2" cstate="print"/>
          <a:stretch>
            <a:fillRect/>
          </a:stretch>
        </p:blipFill>
        <p:spPr>
          <a:xfrm>
            <a:off x="1752600" y="1427558"/>
            <a:ext cx="8686800" cy="3854548"/>
          </a:xfrm>
          <a:prstGeom prst="rect">
            <a:avLst/>
          </a:prstGeom>
        </p:spPr>
      </p:pic>
    </p:spTree>
    <p:extLst>
      <p:ext uri="{BB962C8B-B14F-4D97-AF65-F5344CB8AC3E}">
        <p14:creationId xmlns:p14="http://schemas.microsoft.com/office/powerpoint/2010/main" val="38043797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VENOUS or PASSIVE HYPEREMIA (CONGESTION)</a:t>
            </a:r>
            <a:endParaRPr lang="en-US" sz="3600" b="1" dirty="0">
              <a:latin typeface="Times New Roman" panose="02020603050405020304" pitchFamily="18" charset="0"/>
              <a:cs typeface="Times New Roman" panose="02020603050405020304" pitchFamily="18" charset="0"/>
            </a:endParaRPr>
          </a:p>
        </p:txBody>
      </p:sp>
      <p:sp>
        <p:nvSpPr>
          <p:cNvPr id="2" name="Rectangle 1"/>
          <p:cNvSpPr/>
          <p:nvPr/>
        </p:nvSpPr>
        <p:spPr>
          <a:xfrm>
            <a:off x="-1" y="2023797"/>
            <a:ext cx="7877909" cy="4401205"/>
          </a:xfrm>
          <a:prstGeom prst="rect">
            <a:avLst/>
          </a:prstGeom>
        </p:spPr>
        <p:txBody>
          <a:bodyPr wrap="square">
            <a:spAutoFit/>
          </a:bodyPr>
          <a:lstStyle/>
          <a:p>
            <a:r>
              <a:rPr lang="en-US" sz="2800" b="1" dirty="0" smtClean="0">
                <a:solidFill>
                  <a:srgbClr val="C00000"/>
                </a:solidFill>
                <a:latin typeface="Times New Roman" panose="02020603050405020304" pitchFamily="18" charset="0"/>
                <a:cs typeface="Times New Roman" panose="02020603050405020304" pitchFamily="18" charset="0"/>
              </a:rPr>
              <a:t>ACUTE PASSIVE HYPEREMIA/CONGESTION OF THE LUNGS</a:t>
            </a:r>
          </a:p>
          <a:p>
            <a:pPr marL="285750" indent="-285750">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C</a:t>
            </a:r>
            <a:r>
              <a:rPr lang="en-US" sz="2800" dirty="0" smtClean="0">
                <a:latin typeface="Times New Roman" panose="02020603050405020304" pitchFamily="18" charset="0"/>
                <a:cs typeface="Times New Roman" panose="02020603050405020304" pitchFamily="18" charset="0"/>
              </a:rPr>
              <a:t>onsequence of left ventricular insufficiency (myocardial infarction, etc.)</a:t>
            </a:r>
          </a:p>
          <a:p>
            <a:pPr marL="285750" indent="-285750">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a:t>
            </a:r>
            <a:r>
              <a:rPr lang="en-US" sz="2800" dirty="0" smtClean="0">
                <a:latin typeface="Times New Roman" panose="02020603050405020304" pitchFamily="18" charset="0"/>
                <a:cs typeface="Times New Roman" panose="02020603050405020304" pitchFamily="18" charset="0"/>
              </a:rPr>
              <a:t>he myocardia cannot eject the received quantity of blood </a:t>
            </a:r>
            <a:r>
              <a:rPr lang="en-US" sz="2800" b="1" dirty="0" smtClean="0">
                <a:latin typeface="Wingdings"/>
                <a:cs typeface="Wingdings"/>
              </a:rPr>
              <a:t></a:t>
            </a:r>
            <a:r>
              <a:rPr lang="en-US" sz="2800" dirty="0" smtClean="0">
                <a:latin typeface="Times New Roman" panose="02020603050405020304" pitchFamily="18" charset="0"/>
                <a:cs typeface="Times New Roman" panose="02020603050405020304" pitchFamily="18" charset="0"/>
              </a:rPr>
              <a:t>  stopping in the left </a:t>
            </a:r>
            <a:r>
              <a:rPr lang="en-US" sz="2800" dirty="0" err="1" smtClean="0">
                <a:latin typeface="Times New Roman" panose="02020603050405020304" pitchFamily="18" charset="0"/>
                <a:cs typeface="Times New Roman" panose="02020603050405020304" pitchFamily="18" charset="0"/>
              </a:rPr>
              <a:t>atricium</a:t>
            </a:r>
            <a:r>
              <a:rPr lang="en-US" sz="2800" dirty="0" smtClean="0">
                <a:latin typeface="Times New Roman" panose="02020603050405020304" pitchFamily="18" charset="0"/>
                <a:cs typeface="Times New Roman" panose="02020603050405020304" pitchFamily="18" charset="0"/>
              </a:rPr>
              <a:t> and pulmonary veins </a:t>
            </a:r>
            <a:r>
              <a:rPr lang="en-US" sz="2800" b="1" dirty="0" smtClean="0">
                <a:latin typeface="Wingdings"/>
                <a:cs typeface="Wingdings"/>
              </a:rPr>
              <a:t></a:t>
            </a:r>
            <a:r>
              <a:rPr lang="en-US" sz="2800" dirty="0" smtClean="0">
                <a:latin typeface="Times New Roman" panose="02020603050405020304" pitchFamily="18" charset="0"/>
                <a:cs typeface="Times New Roman" panose="02020603050405020304" pitchFamily="18" charset="0"/>
              </a:rPr>
              <a:t> the alveolar capillaries are expanded and filled with blood </a:t>
            </a:r>
            <a:r>
              <a:rPr lang="en-US" sz="2800" b="1" dirty="0" smtClean="0">
                <a:latin typeface="Wingdings"/>
                <a:cs typeface="Wingdings"/>
              </a:rPr>
              <a:t></a:t>
            </a:r>
            <a:r>
              <a:rPr lang="en-US" sz="2800" dirty="0" smtClean="0">
                <a:latin typeface="Times New Roman" panose="02020603050405020304" pitchFamily="18" charset="0"/>
                <a:cs typeface="Times New Roman" panose="02020603050405020304" pitchFamily="18" charset="0"/>
              </a:rPr>
              <a:t> due to the increased pressure in the capillaries, liquid </a:t>
            </a:r>
            <a:r>
              <a:rPr lang="en-US" sz="2800" dirty="0" err="1" smtClean="0">
                <a:latin typeface="Times New Roman" panose="02020603050405020304" pitchFamily="18" charset="0"/>
                <a:cs typeface="Times New Roman" panose="02020603050405020304" pitchFamily="18" charset="0"/>
              </a:rPr>
              <a:t>leakes</a:t>
            </a:r>
            <a:r>
              <a:rPr lang="en-US" sz="2800" dirty="0" smtClean="0">
                <a:latin typeface="Times New Roman" panose="02020603050405020304" pitchFamily="18" charset="0"/>
                <a:cs typeface="Times New Roman" panose="02020603050405020304" pitchFamily="18" charset="0"/>
              </a:rPr>
              <a:t> into the alveolar spaces, </a:t>
            </a:r>
            <a:r>
              <a:rPr lang="en-US" sz="2800" dirty="0" err="1" smtClean="0">
                <a:latin typeface="Times New Roman" panose="02020603050405020304" pitchFamily="18" charset="0"/>
                <a:cs typeface="Times New Roman" panose="02020603050405020304" pitchFamily="18" charset="0"/>
              </a:rPr>
              <a:t>ie</a:t>
            </a:r>
            <a:r>
              <a:rPr lang="en-US" sz="2800" dirty="0" smtClean="0">
                <a:latin typeface="Times New Roman" panose="02020603050405020304" pitchFamily="18" charset="0"/>
                <a:cs typeface="Times New Roman" panose="02020603050405020304" pitchFamily="18" charset="0"/>
              </a:rPr>
              <a:t>. edema proceeds</a:t>
            </a:r>
            <a:endParaRPr lang="en-US" sz="2800" dirty="0">
              <a:latin typeface="Times New Roman" panose="02020603050405020304" pitchFamily="18" charset="0"/>
              <a:cs typeface="Times New Roman" panose="02020603050405020304" pitchFamily="18" charset="0"/>
            </a:endParaRPr>
          </a:p>
        </p:txBody>
      </p:sp>
      <p:pic>
        <p:nvPicPr>
          <p:cNvPr id="6" name="object 4"/>
          <p:cNvPicPr>
            <a:picLocks noGrp="1"/>
          </p:cNvPicPr>
          <p:nvPr>
            <p:ph idx="1"/>
          </p:nvPr>
        </p:nvPicPr>
        <p:blipFill>
          <a:blip r:embed="rId2" cstate="print"/>
          <a:stretch>
            <a:fillRect/>
          </a:stretch>
        </p:blipFill>
        <p:spPr>
          <a:xfrm>
            <a:off x="7982476" y="2023797"/>
            <a:ext cx="4209524" cy="4278529"/>
          </a:xfrm>
          <a:prstGeom prst="rect">
            <a:avLst/>
          </a:prstGeom>
        </p:spPr>
      </p:pic>
    </p:spTree>
    <p:extLst>
      <p:ext uri="{BB962C8B-B14F-4D97-AF65-F5344CB8AC3E}">
        <p14:creationId xmlns:p14="http://schemas.microsoft.com/office/powerpoint/2010/main" val="24694874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95422" y="4424377"/>
            <a:ext cx="4764242" cy="1255246"/>
          </a:xfrm>
          <a:prstGeom prst="rect">
            <a:avLst/>
          </a:prstGeom>
        </p:spPr>
        <p:txBody>
          <a:bodyPr vert="horz" wrap="square" lIns="0" tIns="11206" rIns="0" bIns="0" rtlCol="0">
            <a:spAutoFit/>
          </a:bodyPr>
          <a:lstStyle/>
          <a:p>
            <a:pPr marL="11206">
              <a:lnSpc>
                <a:spcPts val="2413"/>
              </a:lnSpc>
              <a:spcBef>
                <a:spcPts val="88"/>
              </a:spcBef>
            </a:pPr>
            <a:r>
              <a:rPr lang="en-US" sz="2118" b="1" dirty="0" smtClean="0">
                <a:latin typeface="Times New Roman"/>
                <a:cs typeface="Times New Roman"/>
              </a:rPr>
              <a:t>ACUTE PASSIVE HYPEREMIA / CONGESTION OF THE LUNGS</a:t>
            </a:r>
          </a:p>
          <a:p>
            <a:pPr marL="11206">
              <a:lnSpc>
                <a:spcPts val="2413"/>
              </a:lnSpc>
              <a:spcBef>
                <a:spcPts val="88"/>
              </a:spcBef>
            </a:pPr>
            <a:r>
              <a:rPr lang="en-US" sz="2118" b="1" dirty="0" smtClean="0">
                <a:latin typeface="Times New Roman"/>
                <a:cs typeface="Times New Roman"/>
              </a:rPr>
              <a:t>PRECEDES ACUTE PULMONARY EDEMA</a:t>
            </a:r>
            <a:endParaRPr lang="en-US" sz="2118" b="1" dirty="0">
              <a:latin typeface="Times New Roman"/>
              <a:cs typeface="Times New Roman"/>
            </a:endParaRPr>
          </a:p>
        </p:txBody>
      </p:sp>
      <p:pic>
        <p:nvPicPr>
          <p:cNvPr id="3" name="object 3"/>
          <p:cNvPicPr/>
          <p:nvPr/>
        </p:nvPicPr>
        <p:blipFill>
          <a:blip r:embed="rId2" cstate="print"/>
          <a:stretch>
            <a:fillRect/>
          </a:stretch>
        </p:blipFill>
        <p:spPr>
          <a:xfrm>
            <a:off x="3643532" y="1456558"/>
            <a:ext cx="3426840" cy="2285999"/>
          </a:xfrm>
          <a:prstGeom prst="rect">
            <a:avLst/>
          </a:prstGeom>
        </p:spPr>
      </p:pic>
      <p:pic>
        <p:nvPicPr>
          <p:cNvPr id="4" name="object 4"/>
          <p:cNvPicPr/>
          <p:nvPr/>
        </p:nvPicPr>
        <p:blipFill>
          <a:blip r:embed="rId3" cstate="print"/>
          <a:stretch>
            <a:fillRect/>
          </a:stretch>
        </p:blipFill>
        <p:spPr>
          <a:xfrm>
            <a:off x="8905540" y="1456558"/>
            <a:ext cx="3286460" cy="2285999"/>
          </a:xfrm>
          <a:prstGeom prst="rect">
            <a:avLst/>
          </a:prstGeom>
        </p:spPr>
      </p:pic>
      <p:sp>
        <p:nvSpPr>
          <p:cNvPr id="5" name="object 5"/>
          <p:cNvSpPr txBox="1"/>
          <p:nvPr/>
        </p:nvSpPr>
        <p:spPr>
          <a:xfrm>
            <a:off x="7648119" y="1995917"/>
            <a:ext cx="615203" cy="744593"/>
          </a:xfrm>
          <a:prstGeom prst="rect">
            <a:avLst/>
          </a:prstGeom>
        </p:spPr>
        <p:txBody>
          <a:bodyPr vert="horz" wrap="square" lIns="0" tIns="11206" rIns="0" bIns="0" rtlCol="0">
            <a:spAutoFit/>
          </a:bodyPr>
          <a:lstStyle/>
          <a:p>
            <a:pPr marL="11206">
              <a:spcBef>
                <a:spcPts val="88"/>
              </a:spcBef>
            </a:pPr>
            <a:r>
              <a:rPr sz="4765" b="1" spc="-4" dirty="0">
                <a:latin typeface="Wingdings"/>
                <a:cs typeface="Wingdings"/>
              </a:rPr>
              <a:t></a:t>
            </a:r>
            <a:endParaRPr sz="4765" dirty="0">
              <a:latin typeface="Wingdings"/>
              <a:cs typeface="Wingdings"/>
            </a:endParaRPr>
          </a:p>
        </p:txBody>
      </p:sp>
      <p:sp>
        <p:nvSpPr>
          <p:cNvPr id="6" name="object 6"/>
          <p:cNvSpPr txBox="1"/>
          <p:nvPr/>
        </p:nvSpPr>
        <p:spPr>
          <a:xfrm>
            <a:off x="7648119" y="3445256"/>
            <a:ext cx="679673" cy="615203"/>
          </a:xfrm>
          <a:prstGeom prst="rect">
            <a:avLst/>
          </a:prstGeom>
        </p:spPr>
        <p:txBody>
          <a:bodyPr vert="vert" wrap="square" lIns="0" tIns="0" rIns="0" bIns="0" rtlCol="0">
            <a:spAutoFit/>
          </a:bodyPr>
          <a:lstStyle/>
          <a:p>
            <a:pPr marL="11206">
              <a:lnSpc>
                <a:spcPts val="5325"/>
              </a:lnSpc>
            </a:pPr>
            <a:r>
              <a:rPr sz="4765" b="1" dirty="0">
                <a:latin typeface="Wingdings"/>
                <a:cs typeface="Wingdings"/>
              </a:rPr>
              <a:t></a:t>
            </a:r>
            <a:endParaRPr sz="4765" dirty="0">
              <a:latin typeface="Wingdings"/>
              <a:cs typeface="Wingdings"/>
            </a:endParaRPr>
          </a:p>
        </p:txBody>
      </p:sp>
      <p:pic>
        <p:nvPicPr>
          <p:cNvPr id="7" name="object 7"/>
          <p:cNvPicPr/>
          <p:nvPr/>
        </p:nvPicPr>
        <p:blipFill>
          <a:blip r:embed="rId4" cstate="print"/>
          <a:stretch>
            <a:fillRect/>
          </a:stretch>
        </p:blipFill>
        <p:spPr>
          <a:xfrm>
            <a:off x="5892699" y="4424377"/>
            <a:ext cx="4126041" cy="2410697"/>
          </a:xfrm>
          <a:prstGeom prst="rect">
            <a:avLst/>
          </a:prstGeom>
        </p:spPr>
      </p:pic>
      <p:sp>
        <p:nvSpPr>
          <p:cNvPr id="8" name="Rectangle 7"/>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VENOUS or PASSIVE HYPEREMIA (CONGESTION)</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66137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46261"/>
            <a:ext cx="4474699" cy="5130850"/>
          </a:xfrm>
        </p:spPr>
        <p:txBody>
          <a:bodyPr>
            <a:normAutofit/>
          </a:bodyPr>
          <a:lstStyle/>
          <a:p>
            <a:r>
              <a:rPr lang="en-US" dirty="0" smtClean="0">
                <a:latin typeface="Times New Roman" panose="02020603050405020304" pitchFamily="18" charset="0"/>
                <a:cs typeface="Times New Roman" panose="02020603050405020304" pitchFamily="18" charset="0"/>
              </a:rPr>
              <a:t>Chronic pulmonary congestion and edema. Heart failure cells ("cellule </a:t>
            </a:r>
            <a:r>
              <a:rPr lang="en-US" dirty="0" err="1" smtClean="0">
                <a:latin typeface="Times New Roman" panose="02020603050405020304" pitchFamily="18" charset="0"/>
                <a:cs typeface="Times New Roman" panose="02020603050405020304" pitchFamily="18" charset="0"/>
              </a:rPr>
              <a:t>vitii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cordis</a:t>
            </a:r>
            <a:r>
              <a:rPr lang="en-US" dirty="0" smtClean="0">
                <a:latin typeface="Times New Roman" panose="02020603050405020304" pitchFamily="18" charset="0"/>
                <a:cs typeface="Times New Roman" panose="02020603050405020304" pitchFamily="18" charset="0"/>
              </a:rPr>
              <a:t>") are macrophages loaded with hemosiderin. The outflow of blood into the alveolar spaces due to chronic congestion causes splashing of the thin walls of the alveolar capillaries. Alveolar septum thickening is visible.</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1" y="0"/>
            <a:ext cx="6639951" cy="1167618"/>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latin typeface="Times New Roman" panose="02020603050405020304" pitchFamily="18" charset="0"/>
                <a:cs typeface="Times New Roman" panose="02020603050405020304" pitchFamily="18" charset="0"/>
              </a:rPr>
              <a:t>VENOUS or PASSIVE HYPEREMIA (CONGESTION)</a:t>
            </a:r>
            <a:endParaRPr lang="en-US" sz="3600" b="1" dirty="0">
              <a:latin typeface="Times New Roman" panose="02020603050405020304" pitchFamily="18" charset="0"/>
              <a:cs typeface="Times New Roman" panose="02020603050405020304" pitchFamily="18" charset="0"/>
            </a:endParaRPr>
          </a:p>
        </p:txBody>
      </p:sp>
      <p:grpSp>
        <p:nvGrpSpPr>
          <p:cNvPr id="4" name="object 3"/>
          <p:cNvGrpSpPr/>
          <p:nvPr/>
        </p:nvGrpSpPr>
        <p:grpSpPr>
          <a:xfrm>
            <a:off x="4671644" y="1727150"/>
            <a:ext cx="7520355" cy="4969072"/>
            <a:chOff x="685800" y="2514599"/>
            <a:chExt cx="8580120" cy="4572000"/>
          </a:xfrm>
        </p:grpSpPr>
        <p:pic>
          <p:nvPicPr>
            <p:cNvPr id="6" name="object 4"/>
            <p:cNvPicPr/>
            <p:nvPr/>
          </p:nvPicPr>
          <p:blipFill>
            <a:blip r:embed="rId2" cstate="print"/>
            <a:stretch>
              <a:fillRect/>
            </a:stretch>
          </p:blipFill>
          <p:spPr>
            <a:xfrm>
              <a:off x="2788919" y="2514599"/>
              <a:ext cx="6477000" cy="4572000"/>
            </a:xfrm>
            <a:prstGeom prst="rect">
              <a:avLst/>
            </a:prstGeom>
          </p:spPr>
        </p:pic>
        <p:pic>
          <p:nvPicPr>
            <p:cNvPr id="7" name="object 5"/>
            <p:cNvPicPr/>
            <p:nvPr/>
          </p:nvPicPr>
          <p:blipFill>
            <a:blip r:embed="rId3" cstate="print"/>
            <a:stretch>
              <a:fillRect/>
            </a:stretch>
          </p:blipFill>
          <p:spPr>
            <a:xfrm>
              <a:off x="685800" y="4835652"/>
              <a:ext cx="2657855" cy="1714500"/>
            </a:xfrm>
            <a:prstGeom prst="rect">
              <a:avLst/>
            </a:prstGeom>
          </p:spPr>
        </p:pic>
      </p:grpSp>
    </p:spTree>
    <p:extLst>
      <p:ext uri="{BB962C8B-B14F-4D97-AF65-F5344CB8AC3E}">
        <p14:creationId xmlns:p14="http://schemas.microsoft.com/office/powerpoint/2010/main" val="29863273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19575"/>
            <a:ext cx="12191999" cy="6977575"/>
          </a:xfrm>
        </p:spPr>
      </p:pic>
      <p:sp>
        <p:nvSpPr>
          <p:cNvPr id="3" name="TextBox 2"/>
          <p:cNvSpPr txBox="1"/>
          <p:nvPr/>
        </p:nvSpPr>
        <p:spPr>
          <a:xfrm>
            <a:off x="3742007" y="2661326"/>
            <a:ext cx="6457070" cy="707886"/>
          </a:xfrm>
          <a:prstGeom prst="rect">
            <a:avLst/>
          </a:prstGeom>
          <a:noFill/>
        </p:spPr>
        <p:txBody>
          <a:bodyPr wrap="square" rtlCol="0">
            <a:spAutoFit/>
          </a:bodyPr>
          <a:lstStyle/>
          <a:p>
            <a:r>
              <a:rPr lang="en-US" sz="4000" dirty="0" smtClean="0">
                <a:latin typeface="Gill Sans Ultra Bold" panose="020B0A02020104020203" pitchFamily="34" charset="0"/>
              </a:rPr>
              <a:t>QUESTIONS…?</a:t>
            </a:r>
            <a:endParaRPr lang="en-US" sz="4000" dirty="0">
              <a:latin typeface="Gill Sans Ultra Bold" panose="020B0A02020104020203" pitchFamily="34" charset="0"/>
            </a:endParaRPr>
          </a:p>
        </p:txBody>
      </p:sp>
    </p:spTree>
    <p:extLst>
      <p:ext uri="{BB962C8B-B14F-4D97-AF65-F5344CB8AC3E}">
        <p14:creationId xmlns:p14="http://schemas.microsoft.com/office/powerpoint/2010/main" val="26849485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6" name="object 4"/>
          <p:cNvPicPr>
            <a:picLocks noGrp="1"/>
          </p:cNvPicPr>
          <p:nvPr>
            <p:ph idx="1"/>
          </p:nvPr>
        </p:nvPicPr>
        <p:blipFill>
          <a:blip r:embed="rId2" cstate="print"/>
          <a:stretch>
            <a:fillRect/>
          </a:stretch>
        </p:blipFill>
        <p:spPr>
          <a:xfrm>
            <a:off x="8131126" y="1505243"/>
            <a:ext cx="4060874" cy="4009292"/>
          </a:xfrm>
          <a:prstGeom prst="rect">
            <a:avLst/>
          </a:prstGeom>
        </p:spPr>
      </p:pic>
      <p:sp>
        <p:nvSpPr>
          <p:cNvPr id="7" name="Rectangle 6"/>
          <p:cNvSpPr/>
          <p:nvPr/>
        </p:nvSpPr>
        <p:spPr>
          <a:xfrm>
            <a:off x="389207" y="1958816"/>
            <a:ext cx="6096000" cy="3539430"/>
          </a:xfrm>
          <a:prstGeom prst="rect">
            <a:avLst/>
          </a:prstGeom>
        </p:spPr>
        <p:txBody>
          <a:bodyPr>
            <a:spAutoFit/>
          </a:bodyPr>
          <a:lstStyle/>
          <a:p>
            <a:r>
              <a:rPr lang="en-US" sz="2800" dirty="0" smtClean="0">
                <a:latin typeface="Times New Roman" panose="02020603050405020304" pitchFamily="18" charset="0"/>
                <a:cs typeface="Times New Roman" panose="02020603050405020304" pitchFamily="18" charset="0"/>
              </a:rPr>
              <a:t>VITAL BLOOD OUTFLOW FROM A RUPTURED BLOOD VESSELS</a:t>
            </a:r>
          </a:p>
          <a:p>
            <a:endParaRPr lang="en-US"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ALWAYS ARISES AS A INJURE OF THE INTEGRITY OF THE BLOOD VESSEL WALL, MOST OFTEN DUE TO TRAUMA AND PATHOLOGICAL CHANGES</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05430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69354"/>
            <a:ext cx="7371471" cy="4351338"/>
          </a:xfrm>
        </p:spPr>
        <p:txBody>
          <a:bodyPr>
            <a:normAutofit fontScale="92500"/>
          </a:bodyPr>
          <a:lstStyle/>
          <a:p>
            <a:pPr marL="0" indent="0">
              <a:buNone/>
            </a:pPr>
            <a:r>
              <a:rPr lang="en-US" b="1" dirty="0" smtClean="0">
                <a:solidFill>
                  <a:srgbClr val="360036"/>
                </a:solidFill>
                <a:latin typeface="Times New Roman" panose="02020603050405020304" pitchFamily="18" charset="0"/>
                <a:cs typeface="Times New Roman" panose="02020603050405020304" pitchFamily="18" charset="0"/>
              </a:rPr>
              <a:t>ACCORDING TO THE PLACE OF BLEEDING:</a:t>
            </a:r>
          </a:p>
          <a:p>
            <a:r>
              <a:rPr lang="en-US" dirty="0" smtClean="0">
                <a:latin typeface="Times New Roman" panose="02020603050405020304" pitchFamily="18" charset="0"/>
                <a:cs typeface="Times New Roman" panose="02020603050405020304" pitchFamily="18" charset="0"/>
              </a:rPr>
              <a:t>internally</a:t>
            </a:r>
          </a:p>
          <a:p>
            <a:r>
              <a:rPr lang="en-US" dirty="0" smtClean="0">
                <a:latin typeface="Times New Roman" panose="02020603050405020304" pitchFamily="18" charset="0"/>
                <a:cs typeface="Times New Roman" panose="02020603050405020304" pitchFamily="18" charset="0"/>
              </a:rPr>
              <a:t>Externally</a:t>
            </a:r>
          </a:p>
          <a:p>
            <a:endParaRPr lang="en-US" dirty="0">
              <a:latin typeface="Times New Roman" panose="02020603050405020304" pitchFamily="18" charset="0"/>
              <a:cs typeface="Times New Roman" panose="02020603050405020304" pitchFamily="18" charset="0"/>
            </a:endParaRPr>
          </a:p>
          <a:p>
            <a:pPr marL="0" indent="0">
              <a:buNone/>
            </a:pPr>
            <a:r>
              <a:rPr lang="en-US" b="1" dirty="0" smtClean="0">
                <a:solidFill>
                  <a:srgbClr val="360036"/>
                </a:solidFill>
                <a:latin typeface="Times New Roman" panose="02020603050405020304" pitchFamily="18" charset="0"/>
                <a:cs typeface="Times New Roman" panose="02020603050405020304" pitchFamily="18" charset="0"/>
              </a:rPr>
              <a:t>ACCORDING TO THE WAY THE BLOOD ESCAPING, IT CAN BE:</a:t>
            </a:r>
          </a:p>
          <a:p>
            <a:r>
              <a:rPr lang="it-IT" dirty="0" smtClean="0">
                <a:latin typeface="Times New Roman" panose="02020603050405020304" pitchFamily="18" charset="0"/>
                <a:cs typeface="Times New Roman" panose="02020603050405020304" pitchFamily="18" charset="0"/>
              </a:rPr>
              <a:t>PER RHEXIN</a:t>
            </a:r>
          </a:p>
          <a:p>
            <a:r>
              <a:rPr lang="it-IT" dirty="0" smtClean="0">
                <a:latin typeface="Times New Roman" panose="02020603050405020304" pitchFamily="18" charset="0"/>
                <a:cs typeface="Times New Roman" panose="02020603050405020304" pitchFamily="18" charset="0"/>
              </a:rPr>
              <a:t>PER DIABROSIN</a:t>
            </a:r>
          </a:p>
          <a:p>
            <a:r>
              <a:rPr lang="it-IT" dirty="0" smtClean="0">
                <a:latin typeface="Times New Roman" panose="02020603050405020304" pitchFamily="18" charset="0"/>
                <a:cs typeface="Times New Roman" panose="02020603050405020304" pitchFamily="18" charset="0"/>
              </a:rPr>
              <a:t>PER DIAPEDESIN</a:t>
            </a:r>
            <a:endParaRPr lang="en-US" dirty="0" smtClean="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sp>
        <p:nvSpPr>
          <p:cNvPr id="6" name="TextBox 5"/>
          <p:cNvSpPr txBox="1"/>
          <p:nvPr/>
        </p:nvSpPr>
        <p:spPr>
          <a:xfrm>
            <a:off x="8703212" y="1698254"/>
            <a:ext cx="3488788" cy="2246769"/>
          </a:xfrm>
          <a:prstGeom prst="rect">
            <a:avLst/>
          </a:prstGeom>
          <a:noFill/>
        </p:spPr>
        <p:txBody>
          <a:bodyPr wrap="square" rtlCol="0">
            <a:spAutoFit/>
          </a:bodyPr>
          <a:lstStyle/>
          <a:p>
            <a:r>
              <a:rPr lang="en-US" sz="2800" b="1" dirty="0" smtClean="0">
                <a:solidFill>
                  <a:srgbClr val="360036"/>
                </a:solidFill>
                <a:latin typeface="Times New Roman" panose="02020603050405020304" pitchFamily="18" charset="0"/>
                <a:cs typeface="Times New Roman" panose="02020603050405020304" pitchFamily="18" charset="0"/>
              </a:rPr>
              <a:t>BY ORIGIN:</a:t>
            </a:r>
          </a:p>
          <a:p>
            <a:pPr marL="457200" indent="-457200">
              <a:buFont typeface="Arial" panose="020B0604020202020204" pitchFamily="34" charset="0"/>
              <a:buChar char="•"/>
            </a:pPr>
            <a:r>
              <a:rPr lang="en-US" sz="2800" b="1" dirty="0" smtClean="0">
                <a:latin typeface="Times New Roman" panose="02020603050405020304" pitchFamily="18" charset="0"/>
                <a:cs typeface="Times New Roman" panose="02020603050405020304" pitchFamily="18" charset="0"/>
              </a:rPr>
              <a:t>CARDIAL</a:t>
            </a:r>
          </a:p>
          <a:p>
            <a:pPr marL="457200" indent="-457200">
              <a:buFont typeface="Arial" panose="020B0604020202020204" pitchFamily="34" charset="0"/>
              <a:buChar char="•"/>
            </a:pPr>
            <a:r>
              <a:rPr lang="en-US" sz="2800" b="1" dirty="0" smtClean="0">
                <a:latin typeface="Times New Roman" panose="02020603050405020304" pitchFamily="18" charset="0"/>
                <a:cs typeface="Times New Roman" panose="02020603050405020304" pitchFamily="18" charset="0"/>
              </a:rPr>
              <a:t>ARTERIAL</a:t>
            </a:r>
          </a:p>
          <a:p>
            <a:pPr marL="457200" indent="-457200">
              <a:buFont typeface="Arial" panose="020B0604020202020204" pitchFamily="34" charset="0"/>
              <a:buChar char="•"/>
            </a:pPr>
            <a:r>
              <a:rPr lang="en-US" sz="2800" b="1" dirty="0" smtClean="0">
                <a:latin typeface="Times New Roman" panose="02020603050405020304" pitchFamily="18" charset="0"/>
                <a:cs typeface="Times New Roman" panose="02020603050405020304" pitchFamily="18" charset="0"/>
              </a:rPr>
              <a:t>VENUS</a:t>
            </a:r>
          </a:p>
          <a:p>
            <a:pPr marL="457200" indent="-457200">
              <a:buFont typeface="Arial" panose="020B0604020202020204" pitchFamily="34" charset="0"/>
              <a:buChar char="•"/>
            </a:pPr>
            <a:r>
              <a:rPr lang="en-US" sz="2800" b="1" dirty="0" smtClean="0">
                <a:latin typeface="Times New Roman" panose="02020603050405020304" pitchFamily="18" charset="0"/>
                <a:cs typeface="Times New Roman" panose="02020603050405020304" pitchFamily="18" charset="0"/>
              </a:rPr>
              <a:t>CAPILLARY</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03788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37360"/>
            <a:ext cx="11353800" cy="5120640"/>
          </a:xfrm>
        </p:spPr>
        <p:txBody>
          <a:bodyPr>
            <a:noAutofit/>
          </a:bodyPr>
          <a:lstStyle/>
          <a:p>
            <a:pPr marL="0" indent="0">
              <a:buNone/>
            </a:pPr>
            <a:r>
              <a:rPr lang="en-US" sz="2000" b="1" dirty="0" smtClean="0">
                <a:solidFill>
                  <a:srgbClr val="360036"/>
                </a:solidFill>
                <a:latin typeface="Times New Roman" panose="02020603050405020304" pitchFamily="18" charset="0"/>
                <a:cs typeface="Times New Roman" panose="02020603050405020304" pitchFamily="18" charset="0"/>
              </a:rPr>
              <a:t>1.</a:t>
            </a:r>
            <a:r>
              <a:rPr lang="en-US" sz="2000" b="1" spc="-10" dirty="0" smtClean="0">
                <a:solidFill>
                  <a:srgbClr val="360036"/>
                </a:solidFill>
                <a:latin typeface="Times New Roman" panose="02020603050405020304" pitchFamily="18" charset="0"/>
                <a:cs typeface="Times New Roman" panose="02020603050405020304" pitchFamily="18" charset="0"/>
              </a:rPr>
              <a:t>HAEMORRHAGIA </a:t>
            </a:r>
            <a:r>
              <a:rPr lang="en-US" sz="2000" b="1" spc="-10" dirty="0">
                <a:solidFill>
                  <a:srgbClr val="360036"/>
                </a:solidFill>
                <a:latin typeface="Times New Roman" panose="02020603050405020304" pitchFamily="18" charset="0"/>
                <a:cs typeface="Times New Roman" panose="02020603050405020304" pitchFamily="18" charset="0"/>
              </a:rPr>
              <a:t>PER</a:t>
            </a:r>
            <a:r>
              <a:rPr lang="en-US" sz="2000" b="1" spc="-135" dirty="0">
                <a:solidFill>
                  <a:srgbClr val="360036"/>
                </a:solidFill>
                <a:latin typeface="Times New Roman" panose="02020603050405020304" pitchFamily="18" charset="0"/>
                <a:cs typeface="Times New Roman" panose="02020603050405020304" pitchFamily="18" charset="0"/>
              </a:rPr>
              <a:t> </a:t>
            </a:r>
            <a:r>
              <a:rPr lang="en-US" sz="2000" b="1" spc="-10" dirty="0" smtClean="0">
                <a:solidFill>
                  <a:srgbClr val="360036"/>
                </a:solidFill>
                <a:latin typeface="Times New Roman" panose="02020603050405020304" pitchFamily="18" charset="0"/>
                <a:cs typeface="Times New Roman" panose="02020603050405020304" pitchFamily="18" charset="0"/>
              </a:rPr>
              <a:t>RHEXIN - </a:t>
            </a:r>
            <a:r>
              <a:rPr lang="en-US" sz="2000" b="1" dirty="0" err="1" smtClean="0">
                <a:solidFill>
                  <a:srgbClr val="360036"/>
                </a:solidFill>
                <a:latin typeface="Times New Roman" panose="02020603050405020304" pitchFamily="18" charset="0"/>
                <a:cs typeface="Times New Roman" panose="02020603050405020304" pitchFamily="18" charset="0"/>
              </a:rPr>
              <a:t>rhexo</a:t>
            </a:r>
            <a:r>
              <a:rPr lang="en-US" sz="2000" b="1" dirty="0" smtClean="0">
                <a:solidFill>
                  <a:srgbClr val="360036"/>
                </a:solidFill>
                <a:latin typeface="Times New Roman" panose="02020603050405020304" pitchFamily="18" charset="0"/>
                <a:cs typeface="Times New Roman" panose="02020603050405020304" pitchFamily="18" charset="0"/>
              </a:rPr>
              <a:t> - splitting</a:t>
            </a:r>
          </a:p>
          <a:p>
            <a:r>
              <a:rPr lang="en-US" sz="2000" dirty="0" smtClean="0">
                <a:latin typeface="Times New Roman" panose="02020603050405020304" pitchFamily="18" charset="0"/>
                <a:cs typeface="Times New Roman" panose="02020603050405020304" pitchFamily="18" charset="0"/>
              </a:rPr>
              <a:t>rupture of the blood vessel wall in the case of traumatic injuries, pathologically changed blood vessel walls in the case of atherosclerosis or aneurysm with increased blood pressure, etc.</a:t>
            </a:r>
          </a:p>
          <a:p>
            <a:endParaRPr lang="en-US" sz="2000" dirty="0" smtClean="0">
              <a:latin typeface="Times New Roman" panose="02020603050405020304" pitchFamily="18" charset="0"/>
              <a:cs typeface="Times New Roman" panose="02020603050405020304" pitchFamily="18" charset="0"/>
            </a:endParaRPr>
          </a:p>
          <a:p>
            <a:pPr marL="0" indent="0">
              <a:buNone/>
            </a:pPr>
            <a:r>
              <a:rPr lang="en-US" sz="2000" b="1" dirty="0" smtClean="0">
                <a:solidFill>
                  <a:srgbClr val="360036"/>
                </a:solidFill>
                <a:latin typeface="Times New Roman" panose="02020603050405020304" pitchFamily="18" charset="0"/>
                <a:cs typeface="Times New Roman" panose="02020603050405020304" pitchFamily="18" charset="0"/>
              </a:rPr>
              <a:t>2. HAEMORRHAGIA PER DIABROSIN - </a:t>
            </a:r>
            <a:r>
              <a:rPr lang="en-US" sz="2000" dirty="0" err="1" smtClean="0">
                <a:latin typeface="Times New Roman" panose="02020603050405020304" pitchFamily="18" charset="0"/>
                <a:cs typeface="Times New Roman" panose="02020603050405020304" pitchFamily="18" charset="0"/>
              </a:rPr>
              <a:t>diabrosis</a:t>
            </a:r>
            <a:r>
              <a:rPr lang="en-US" sz="2000" dirty="0" smtClean="0">
                <a:latin typeface="Times New Roman" panose="02020603050405020304" pitchFamily="18" charset="0"/>
                <a:cs typeface="Times New Roman" panose="02020603050405020304" pitchFamily="18" charset="0"/>
              </a:rPr>
              <a:t> - decay</a:t>
            </a:r>
            <a:endParaRPr lang="en-US" sz="2000" b="1" dirty="0" smtClean="0">
              <a:solidFill>
                <a:srgbClr val="360036"/>
              </a:solidFill>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erosion, erosion of the blood vessel wall by some pathological process (inflammation, ulcer, TB, cancer, etc.)</a:t>
            </a:r>
          </a:p>
          <a:p>
            <a:endParaRPr lang="en-US" sz="2000" dirty="0" smtClean="0">
              <a:latin typeface="Times New Roman" panose="02020603050405020304" pitchFamily="18" charset="0"/>
              <a:cs typeface="Times New Roman" panose="02020603050405020304" pitchFamily="18" charset="0"/>
            </a:endParaRPr>
          </a:p>
          <a:p>
            <a:pPr marL="0" indent="0">
              <a:buNone/>
            </a:pPr>
            <a:r>
              <a:rPr lang="en-US" sz="2000" b="1" dirty="0" smtClean="0">
                <a:solidFill>
                  <a:srgbClr val="360036"/>
                </a:solidFill>
                <a:latin typeface="Times New Roman" panose="02020603050405020304" pitchFamily="18" charset="0"/>
                <a:cs typeface="Times New Roman" panose="02020603050405020304" pitchFamily="18" charset="0"/>
              </a:rPr>
              <a:t>3. HAEMORRHAGIA PER DIAPEDESIN - </a:t>
            </a:r>
            <a:r>
              <a:rPr lang="en-US" sz="2000" dirty="0" err="1" smtClean="0">
                <a:latin typeface="Times New Roman" panose="02020603050405020304" pitchFamily="18" charset="0"/>
                <a:cs typeface="Times New Roman" panose="02020603050405020304" pitchFamily="18" charset="0"/>
              </a:rPr>
              <a:t>dipedesis</a:t>
            </a:r>
            <a:r>
              <a:rPr lang="en-US" sz="2000" dirty="0" smtClean="0">
                <a:latin typeface="Times New Roman" panose="02020603050405020304" pitchFamily="18" charset="0"/>
                <a:cs typeface="Times New Roman" panose="02020603050405020304" pitchFamily="18" charset="0"/>
              </a:rPr>
              <a:t> – passage of </a:t>
            </a:r>
            <a:r>
              <a:rPr lang="en-US" sz="2000" dirty="0" err="1" smtClean="0">
                <a:latin typeface="Times New Roman" panose="02020603050405020304" pitchFamily="18" charset="0"/>
                <a:cs typeface="Times New Roman" panose="02020603050405020304" pitchFamily="18" charset="0"/>
              </a:rPr>
              <a:t>Er</a:t>
            </a:r>
            <a:r>
              <a:rPr lang="en-US" sz="2000" dirty="0" smtClean="0">
                <a:latin typeface="Times New Roman" panose="02020603050405020304" pitchFamily="18" charset="0"/>
                <a:cs typeface="Times New Roman" panose="02020603050405020304" pitchFamily="18" charset="0"/>
              </a:rPr>
              <a:t> and Le</a:t>
            </a:r>
            <a:endParaRPr lang="en-US" sz="2000" b="1" dirty="0" smtClean="0">
              <a:solidFill>
                <a:srgbClr val="360036"/>
              </a:solidFill>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increased permeability of the walls due to damage to the endothelium and basal membrane of small blood vessels (virulent biological agents, snake venoms, toxic damage caused by drugs, etc.). The release of erythrocytes is passive - they are pushed out of the blood vessel under the influence of intravascular blood pressure</a:t>
            </a:r>
            <a:endParaRPr lang="en-US"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spTree>
    <p:extLst>
      <p:ext uri="{BB962C8B-B14F-4D97-AF65-F5344CB8AC3E}">
        <p14:creationId xmlns:p14="http://schemas.microsoft.com/office/powerpoint/2010/main" val="34082671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5624"/>
            <a:ext cx="6246055" cy="5032375"/>
          </a:xfrm>
        </p:spPr>
        <p:txBody>
          <a:bodyPr>
            <a:normAutofit fontScale="85000" lnSpcReduction="20000"/>
          </a:bodyPr>
          <a:lstStyle/>
          <a:p>
            <a:r>
              <a:rPr lang="en-US" b="1" dirty="0" smtClean="0">
                <a:solidFill>
                  <a:srgbClr val="9900CC"/>
                </a:solidFill>
                <a:latin typeface="Times New Roman" panose="02020603050405020304" pitchFamily="18" charset="0"/>
                <a:cs typeface="Times New Roman" panose="02020603050405020304" pitchFamily="18" charset="0"/>
              </a:rPr>
              <a:t>HAEMATOMA</a:t>
            </a:r>
            <a:r>
              <a:rPr lang="en-US" dirty="0" smtClean="0">
                <a:latin typeface="Times New Roman" panose="02020603050405020304" pitchFamily="18" charset="0"/>
                <a:cs typeface="Times New Roman" panose="02020603050405020304" pitchFamily="18" charset="0"/>
              </a:rPr>
              <a:t> – a localized collection of blood in an organ or tissue</a:t>
            </a:r>
          </a:p>
          <a:p>
            <a:r>
              <a:rPr lang="en-US" b="1" dirty="0" smtClean="0">
                <a:solidFill>
                  <a:srgbClr val="9900CC"/>
                </a:solidFill>
                <a:latin typeface="Times New Roman" panose="02020603050405020304" pitchFamily="18" charset="0"/>
                <a:cs typeface="Times New Roman" panose="02020603050405020304" pitchFamily="18" charset="0"/>
              </a:rPr>
              <a:t>PETECHIAE</a:t>
            </a:r>
            <a:r>
              <a:rPr lang="en-US" dirty="0" smtClean="0">
                <a:latin typeface="Times New Roman" panose="02020603050405020304" pitchFamily="18" charset="0"/>
                <a:cs typeface="Times New Roman" panose="02020603050405020304" pitchFamily="18" charset="0"/>
              </a:rPr>
              <a:t> – spot bleeding in the skin and mucous membranes</a:t>
            </a:r>
          </a:p>
          <a:p>
            <a:r>
              <a:rPr lang="en-US" b="1" dirty="0" smtClean="0">
                <a:solidFill>
                  <a:srgbClr val="9900CC"/>
                </a:solidFill>
                <a:latin typeface="Times New Roman" panose="02020603050405020304" pitchFamily="18" charset="0"/>
                <a:cs typeface="Times New Roman" panose="02020603050405020304" pitchFamily="18" charset="0"/>
              </a:rPr>
              <a:t>PURPURA</a:t>
            </a:r>
            <a:r>
              <a:rPr lang="en-US" dirty="0" smtClean="0">
                <a:latin typeface="Times New Roman" panose="02020603050405020304" pitchFamily="18" charset="0"/>
                <a:cs typeface="Times New Roman" panose="02020603050405020304" pitchFamily="18" charset="0"/>
              </a:rPr>
              <a:t> – 0,3 – 1cm</a:t>
            </a:r>
          </a:p>
          <a:p>
            <a:r>
              <a:rPr lang="en-US" b="1" dirty="0" smtClean="0">
                <a:solidFill>
                  <a:srgbClr val="9900CC"/>
                </a:solidFill>
                <a:latin typeface="Times New Roman" panose="02020603050405020304" pitchFamily="18" charset="0"/>
                <a:cs typeface="Times New Roman" panose="02020603050405020304" pitchFamily="18" charset="0"/>
              </a:rPr>
              <a:t>ECCHYMOSIS </a:t>
            </a:r>
            <a:r>
              <a:rPr lang="en-US" dirty="0" smtClean="0">
                <a:latin typeface="Times New Roman" panose="02020603050405020304" pitchFamily="18" charset="0"/>
                <a:cs typeface="Times New Roman" panose="02020603050405020304" pitchFamily="18" charset="0"/>
              </a:rPr>
              <a:t>– 1 – 2cm </a:t>
            </a:r>
          </a:p>
          <a:p>
            <a:endParaRPr lang="en-US" dirty="0" smtClean="0">
              <a:latin typeface="Times New Roman" panose="02020603050405020304" pitchFamily="18" charset="0"/>
              <a:cs typeface="Times New Roman" panose="02020603050405020304" pitchFamily="18" charset="0"/>
            </a:endParaRPr>
          </a:p>
          <a:p>
            <a:r>
              <a:rPr lang="en-US" b="1" dirty="0" smtClean="0">
                <a:solidFill>
                  <a:srgbClr val="9900CC"/>
                </a:solidFill>
                <a:latin typeface="Times New Roman" panose="02020603050405020304" pitchFamily="18" charset="0"/>
                <a:cs typeface="Times New Roman" panose="02020603050405020304" pitchFamily="18" charset="0"/>
              </a:rPr>
              <a:t>EPISTAXIS</a:t>
            </a:r>
          </a:p>
          <a:p>
            <a:r>
              <a:rPr lang="en-US" b="1" dirty="0" smtClean="0">
                <a:solidFill>
                  <a:srgbClr val="9900CC"/>
                </a:solidFill>
                <a:latin typeface="Times New Roman" panose="02020603050405020304" pitchFamily="18" charset="0"/>
                <a:cs typeface="Times New Roman" panose="02020603050405020304" pitchFamily="18" charset="0"/>
              </a:rPr>
              <a:t>HEMOPTOYA</a:t>
            </a:r>
          </a:p>
          <a:p>
            <a:r>
              <a:rPr lang="en-US" b="1" dirty="0" smtClean="0">
                <a:solidFill>
                  <a:srgbClr val="9900CC"/>
                </a:solidFill>
                <a:latin typeface="Times New Roman" panose="02020603050405020304" pitchFamily="18" charset="0"/>
                <a:cs typeface="Times New Roman" panose="02020603050405020304" pitchFamily="18" charset="0"/>
              </a:rPr>
              <a:t>HAEMATHEMESIS</a:t>
            </a:r>
          </a:p>
          <a:p>
            <a:r>
              <a:rPr lang="en-US" b="1" dirty="0" smtClean="0">
                <a:solidFill>
                  <a:srgbClr val="9900CC"/>
                </a:solidFill>
                <a:latin typeface="Times New Roman" panose="02020603050405020304" pitchFamily="18" charset="0"/>
                <a:cs typeface="Times New Roman" panose="02020603050405020304" pitchFamily="18" charset="0"/>
              </a:rPr>
              <a:t>MELENA</a:t>
            </a:r>
          </a:p>
          <a:p>
            <a:r>
              <a:rPr lang="en-US" b="1" dirty="0" smtClean="0">
                <a:solidFill>
                  <a:srgbClr val="9900CC"/>
                </a:solidFill>
                <a:latin typeface="Times New Roman" panose="02020603050405020304" pitchFamily="18" charset="0"/>
                <a:cs typeface="Times New Roman" panose="02020603050405020304" pitchFamily="18" charset="0"/>
              </a:rPr>
              <a:t>METRORRHAGY</a:t>
            </a:r>
          </a:p>
          <a:p>
            <a:r>
              <a:rPr lang="en-US" b="1" dirty="0" smtClean="0">
                <a:solidFill>
                  <a:srgbClr val="9900CC"/>
                </a:solidFill>
                <a:latin typeface="Times New Roman" panose="02020603050405020304" pitchFamily="18" charset="0"/>
                <a:cs typeface="Times New Roman" panose="02020603050405020304" pitchFamily="18" charset="0"/>
              </a:rPr>
              <a:t>MENORRHAGIA</a:t>
            </a:r>
            <a:endParaRPr lang="en-US" b="1" dirty="0">
              <a:solidFill>
                <a:srgbClr val="9900CC"/>
              </a:solidFill>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sp>
        <p:nvSpPr>
          <p:cNvPr id="6" name="Rectangle 5"/>
          <p:cNvSpPr/>
          <p:nvPr/>
        </p:nvSpPr>
        <p:spPr>
          <a:xfrm>
            <a:off x="4538003" y="1167618"/>
            <a:ext cx="4331057" cy="646331"/>
          </a:xfrm>
          <a:prstGeom prst="rect">
            <a:avLst/>
          </a:prstGeom>
        </p:spPr>
        <p:txBody>
          <a:bodyPr wrap="none">
            <a:spAutoFit/>
          </a:bodyPr>
          <a:lstStyle/>
          <a:p>
            <a:r>
              <a:rPr lang="en-US" sz="3600" b="1" dirty="0" smtClean="0">
                <a:solidFill>
                  <a:srgbClr val="360036"/>
                </a:solidFill>
                <a:latin typeface="Times New Roman" panose="02020603050405020304" pitchFamily="18" charset="0"/>
                <a:cs typeface="Times New Roman" panose="02020603050405020304" pitchFamily="18" charset="0"/>
              </a:rPr>
              <a:t>NOMENCLATURE:</a:t>
            </a:r>
            <a:endParaRPr lang="en-US" sz="3600" b="1" dirty="0">
              <a:solidFill>
                <a:srgbClr val="360036"/>
              </a:solidFill>
              <a:latin typeface="Times New Roman" panose="02020603050405020304" pitchFamily="18" charset="0"/>
              <a:cs typeface="Times New Roman" panose="02020603050405020304" pitchFamily="18" charset="0"/>
            </a:endParaRPr>
          </a:p>
        </p:txBody>
      </p:sp>
      <p:sp>
        <p:nvSpPr>
          <p:cNvPr id="8" name="Rectangle 7"/>
          <p:cNvSpPr/>
          <p:nvPr/>
        </p:nvSpPr>
        <p:spPr>
          <a:xfrm>
            <a:off x="7084255" y="1825624"/>
            <a:ext cx="6096000" cy="4154984"/>
          </a:xfrm>
          <a:prstGeom prst="rect">
            <a:avLst/>
          </a:prstGeom>
        </p:spPr>
        <p:txBody>
          <a:bodyPr>
            <a:spAutoFit/>
          </a:bodyPr>
          <a:lstStyle/>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HAEMATOSALPINX</a:t>
            </a: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HEMATOMETER</a:t>
            </a: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HAEMATURIA</a:t>
            </a: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HAEMATOCELE</a:t>
            </a:r>
          </a:p>
          <a:p>
            <a:endParaRPr lang="en-US" sz="2400" b="1" dirty="0">
              <a:solidFill>
                <a:srgbClr val="CC00FF"/>
              </a:solidFill>
              <a:latin typeface="Times New Roman" panose="02020603050405020304" pitchFamily="18" charset="0"/>
              <a:cs typeface="Times New Roman" panose="02020603050405020304" pitchFamily="18" charset="0"/>
            </a:endParaRPr>
          </a:p>
          <a:p>
            <a:endParaRPr lang="en-US" sz="2400" b="1" dirty="0" smtClean="0">
              <a:solidFill>
                <a:srgbClr val="CC00FF"/>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HAEMATOTHORAX</a:t>
            </a: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HAEMATOPERICARDIUM</a:t>
            </a: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HAEMATOPERITONEUM</a:t>
            </a: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HAEMARTHROS</a:t>
            </a:r>
          </a:p>
          <a:p>
            <a:pPr marL="457200" indent="-457200">
              <a:buFont typeface="Arial" panose="020B0604020202020204" pitchFamily="34" charset="0"/>
              <a:buChar char="•"/>
            </a:pPr>
            <a:r>
              <a:rPr lang="en-US" sz="2400" b="1" dirty="0" smtClean="0">
                <a:solidFill>
                  <a:srgbClr val="CC00FF"/>
                </a:solidFill>
                <a:latin typeface="Times New Roman" panose="02020603050405020304" pitchFamily="18" charset="0"/>
                <a:cs typeface="Times New Roman" panose="02020603050405020304" pitchFamily="18" charset="0"/>
              </a:rPr>
              <a:t>HAEMATOCEPHALUS</a:t>
            </a:r>
            <a:endParaRPr lang="en-US" sz="2400" b="1" dirty="0">
              <a:solidFill>
                <a:srgbClr val="CC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63977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1497" y="0"/>
            <a:ext cx="6992983" cy="1325563"/>
          </a:xfrm>
        </p:spPr>
        <p:txBody>
          <a:bodyPr>
            <a:normAutofit/>
          </a:bodyPr>
          <a:lstStyle/>
          <a:p>
            <a:r>
              <a:rPr lang="en-US" sz="2600" dirty="0">
                <a:latin typeface="Times New Roman" panose="02020603050405020304" pitchFamily="18" charset="0"/>
                <a:cs typeface="Times New Roman" panose="02020603050405020304" pitchFamily="18" charset="0"/>
              </a:rPr>
              <a:t>I</a:t>
            </a:r>
            <a:r>
              <a:rPr lang="en-US" sz="2600" dirty="0" smtClean="0">
                <a:latin typeface="Times New Roman" panose="02020603050405020304" pitchFamily="18" charset="0"/>
                <a:cs typeface="Times New Roman" panose="02020603050405020304" pitchFamily="18" charset="0"/>
              </a:rPr>
              <a:t>ntracerebral bleeding caused by hypertension</a:t>
            </a:r>
            <a:br>
              <a:rPr lang="en-US" sz="2600" dirty="0" smtClean="0">
                <a:latin typeface="Times New Roman" panose="02020603050405020304" pitchFamily="18" charset="0"/>
                <a:cs typeface="Times New Roman" panose="02020603050405020304" pitchFamily="18" charset="0"/>
              </a:rPr>
            </a:b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Haemorrhage</a:t>
            </a:r>
            <a:r>
              <a:rPr lang="en-US" sz="2600" dirty="0" smtClean="0">
                <a:latin typeface="Times New Roman" panose="02020603050405020304" pitchFamily="18" charset="0"/>
                <a:cs typeface="Times New Roman" panose="02020603050405020304" pitchFamily="18" charset="0"/>
              </a:rPr>
              <a:t> per </a:t>
            </a:r>
            <a:r>
              <a:rPr lang="en-US" sz="2600" dirty="0" err="1" smtClean="0">
                <a:latin typeface="Times New Roman" panose="02020603050405020304" pitchFamily="18" charset="0"/>
                <a:cs typeface="Times New Roman" panose="02020603050405020304" pitchFamily="18" charset="0"/>
              </a:rPr>
              <a:t>rhexin</a:t>
            </a:r>
            <a:endParaRPr lang="en-US" sz="2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6" name="object 3"/>
          <p:cNvPicPr/>
          <p:nvPr/>
        </p:nvPicPr>
        <p:blipFill>
          <a:blip r:embed="rId2" cstate="print"/>
          <a:stretch>
            <a:fillRect/>
          </a:stretch>
        </p:blipFill>
        <p:spPr>
          <a:xfrm>
            <a:off x="0" y="1661160"/>
            <a:ext cx="12192000" cy="5196840"/>
          </a:xfrm>
          <a:prstGeom prst="rect">
            <a:avLst/>
          </a:prstGeom>
        </p:spPr>
      </p:pic>
    </p:spTree>
    <p:extLst>
      <p:ext uri="{BB962C8B-B14F-4D97-AF65-F5344CB8AC3E}">
        <p14:creationId xmlns:p14="http://schemas.microsoft.com/office/powerpoint/2010/main" val="1952491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5563" y="998807"/>
            <a:ext cx="3981158" cy="5859194"/>
          </a:xfrm>
        </p:spPr>
        <p:txBody>
          <a:bodyPr/>
          <a:lstStyle/>
          <a:p>
            <a:endParaRPr lang="en-US" dirty="0"/>
          </a:p>
        </p:txBody>
      </p:sp>
      <p:pic>
        <p:nvPicPr>
          <p:cNvPr id="7" name="Content Placeholder 6"/>
          <p:cNvPicPr>
            <a:picLocks noGrp="1" noChangeAspect="1"/>
          </p:cNvPicPr>
          <p:nvPr>
            <p:ph idx="1"/>
          </p:nvPr>
        </p:nvPicPr>
        <p:blipFill>
          <a:blip r:embed="rId2"/>
          <a:stretch>
            <a:fillRect/>
          </a:stretch>
        </p:blipFill>
        <p:spPr>
          <a:xfrm>
            <a:off x="1" y="1842868"/>
            <a:ext cx="3474719" cy="5015132"/>
          </a:xfrm>
          <a:prstGeom prst="rect">
            <a:avLst/>
          </a:prstGeom>
        </p:spPr>
      </p:pic>
      <p:sp>
        <p:nvSpPr>
          <p:cNvPr id="5" name="Rectangle 4"/>
          <p:cNvSpPr/>
          <p:nvPr/>
        </p:nvSpPr>
        <p:spPr>
          <a:xfrm>
            <a:off x="0" y="0"/>
            <a:ext cx="12192000" cy="998806"/>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12192000" cy="998806"/>
          </a:xfrm>
          <a:prstGeom prst="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latin typeface="Times New Roman" panose="02020603050405020304" pitchFamily="18" charset="0"/>
                <a:cs typeface="Times New Roman" panose="02020603050405020304" pitchFamily="18" charset="0"/>
              </a:rPr>
              <a:t>CIRCULATION OR </a:t>
            </a:r>
            <a:r>
              <a:rPr lang="en-US" sz="4000" b="1" spc="-25" dirty="0" smtClean="0">
                <a:latin typeface="Times New Roman" panose="02020603050405020304" pitchFamily="18" charset="0"/>
                <a:cs typeface="Times New Roman" panose="02020603050405020304" pitchFamily="18" charset="0"/>
              </a:rPr>
              <a:t>CIRCULATIO</a:t>
            </a:r>
            <a:r>
              <a:rPr lang="en-US" sz="4000" b="1" spc="-75" dirty="0" smtClean="0">
                <a:latin typeface="Times New Roman" panose="02020603050405020304" pitchFamily="18" charset="0"/>
                <a:cs typeface="Times New Roman" panose="02020603050405020304" pitchFamily="18" charset="0"/>
              </a:rPr>
              <a:t> </a:t>
            </a:r>
            <a:r>
              <a:rPr lang="en-US" sz="4000" b="1" dirty="0" smtClean="0">
                <a:latin typeface="Times New Roman" panose="02020603050405020304" pitchFamily="18" charset="0"/>
                <a:cs typeface="Times New Roman" panose="02020603050405020304" pitchFamily="18" charset="0"/>
              </a:rPr>
              <a:t>SANGUINIS</a:t>
            </a:r>
            <a:endParaRPr lang="en-US" sz="4000" b="1"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a:stretch>
            <a:fillRect/>
          </a:stretch>
        </p:blipFill>
        <p:spPr>
          <a:xfrm>
            <a:off x="3606020" y="1968514"/>
            <a:ext cx="3484097" cy="4889486"/>
          </a:xfrm>
          <a:prstGeom prst="rect">
            <a:avLst/>
          </a:prstGeom>
        </p:spPr>
      </p:pic>
      <p:sp>
        <p:nvSpPr>
          <p:cNvPr id="11" name="TextBox 10"/>
          <p:cNvSpPr txBox="1"/>
          <p:nvPr/>
        </p:nvSpPr>
        <p:spPr>
          <a:xfrm>
            <a:off x="8046721" y="1968514"/>
            <a:ext cx="4159348" cy="5262979"/>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Circulation is continuous movement of blood through the closed system of heart cavities and blood vessels, which enables the normal functioning of all vital body functions. It occurs due to the pressure gradient determined by the activity of the heart, the volume of circulating blood, its viscosity, resistance to flow in the blood vessels and other factors.</a:t>
            </a:r>
          </a:p>
          <a:p>
            <a:endParaRPr lang="en-US" sz="2400" dirty="0"/>
          </a:p>
        </p:txBody>
      </p:sp>
    </p:spTree>
    <p:extLst>
      <p:ext uri="{BB962C8B-B14F-4D97-AF65-F5344CB8AC3E}">
        <p14:creationId xmlns:p14="http://schemas.microsoft.com/office/powerpoint/2010/main" val="8698971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67618"/>
            <a:ext cx="10515600" cy="4351338"/>
          </a:xfrm>
        </p:spPr>
        <p:txBody>
          <a:bodyPr>
            <a:normAutofit/>
          </a:bodyPr>
          <a:lstStyle/>
          <a:p>
            <a:r>
              <a:rPr lang="en-US" sz="2400" dirty="0">
                <a:latin typeface="Times New Roman" panose="02020603050405020304" pitchFamily="18" charset="0"/>
                <a:cs typeface="Times New Roman" panose="02020603050405020304" pitchFamily="18" charset="0"/>
              </a:rPr>
              <a:t>(SAH) implies the presence of blood within </a:t>
            </a:r>
            <a:r>
              <a:rPr lang="en-US" sz="2400" dirty="0" smtClean="0">
                <a:latin typeface="Times New Roman" panose="02020603050405020304" pitchFamily="18" charset="0"/>
                <a:cs typeface="Times New Roman" panose="02020603050405020304" pitchFamily="18" charset="0"/>
              </a:rPr>
              <a:t>the subarachnoid space</a:t>
            </a:r>
            <a:r>
              <a:rPr lang="en-US" sz="2400" dirty="0">
                <a:latin typeface="Times New Roman" panose="02020603050405020304" pitchFamily="18" charset="0"/>
                <a:cs typeface="Times New Roman" panose="02020603050405020304" pitchFamily="18" charset="0"/>
              </a:rPr>
              <a:t> from some pathologic process. The common medical use of the term SAH refers to the </a:t>
            </a:r>
            <a:r>
              <a:rPr lang="en-US" sz="2400" dirty="0" err="1">
                <a:latin typeface="Times New Roman" panose="02020603050405020304" pitchFamily="18" charset="0"/>
                <a:cs typeface="Times New Roman" panose="02020603050405020304" pitchFamily="18" charset="0"/>
              </a:rPr>
              <a:t>nontraumatic</a:t>
            </a:r>
            <a:r>
              <a:rPr lang="en-US" sz="2400" dirty="0">
                <a:latin typeface="Times New Roman" panose="02020603050405020304" pitchFamily="18" charset="0"/>
                <a:cs typeface="Times New Roman" panose="02020603050405020304" pitchFamily="18" charset="0"/>
              </a:rPr>
              <a:t> types of hemorrhages, usually from rupture of a berry aneurysm </a:t>
            </a:r>
            <a:r>
              <a:rPr lang="en-US" sz="2400" dirty="0" smtClean="0">
                <a:latin typeface="Times New Roman" panose="02020603050405020304" pitchFamily="18" charset="0"/>
                <a:cs typeface="Times New Roman" panose="02020603050405020304" pitchFamily="18" charset="0"/>
              </a:rPr>
              <a:t>or arteriovenous malformation (AVM).</a:t>
            </a:r>
            <a:endParaRPr lang="en-US" sz="2400"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7" name="object 3"/>
          <p:cNvPicPr>
            <a:picLocks/>
          </p:cNvPicPr>
          <p:nvPr/>
        </p:nvPicPr>
        <p:blipFill>
          <a:blip r:embed="rId2" cstate="print"/>
          <a:stretch>
            <a:fillRect/>
          </a:stretch>
        </p:blipFill>
        <p:spPr>
          <a:xfrm>
            <a:off x="1005840" y="2926080"/>
            <a:ext cx="10267406" cy="3931919"/>
          </a:xfrm>
          <a:prstGeom prst="rect">
            <a:avLst/>
          </a:prstGeom>
        </p:spPr>
      </p:pic>
      <p:sp>
        <p:nvSpPr>
          <p:cNvPr id="9" name="Rectangle 8"/>
          <p:cNvSpPr/>
          <p:nvPr/>
        </p:nvSpPr>
        <p:spPr>
          <a:xfrm>
            <a:off x="609600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Times New Roman" panose="02020603050405020304" pitchFamily="18" charset="0"/>
                <a:cs typeface="Times New Roman" panose="02020603050405020304" pitchFamily="18" charset="0"/>
              </a:rPr>
              <a:t>Subarachnoid hemorrhage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blood vessels at the base of the brain</a:t>
            </a:r>
            <a:r>
              <a:rPr lang="en-US" sz="3600" dirty="0">
                <a:latin typeface="Times New Roman" panose="02020603050405020304" pitchFamily="18" charset="0"/>
                <a:cs typeface="Times New Roman" panose="02020603050405020304" pitchFamily="18" charset="0"/>
              </a:rPr>
              <a:t/>
            </a:r>
            <a:br>
              <a:rPr lang="en-US" sz="3600" dirty="0">
                <a:latin typeface="Times New Roman" panose="02020603050405020304" pitchFamily="18" charset="0"/>
                <a:cs typeface="Times New Roman" panose="02020603050405020304" pitchFamily="18" charset="0"/>
              </a:rPr>
            </a:br>
            <a:r>
              <a:rPr lang="en-US" sz="2400" b="1" dirty="0" err="1">
                <a:latin typeface="Times New Roman" panose="02020603050405020304" pitchFamily="18" charset="0"/>
                <a:cs typeface="Times New Roman" panose="02020603050405020304" pitchFamily="18" charset="0"/>
              </a:rPr>
              <a:t>Haemorrhage</a:t>
            </a:r>
            <a:r>
              <a:rPr lang="en-US" sz="2400" b="1" dirty="0">
                <a:latin typeface="Times New Roman" panose="02020603050405020304" pitchFamily="18" charset="0"/>
                <a:cs typeface="Times New Roman" panose="02020603050405020304" pitchFamily="18" charset="0"/>
              </a:rPr>
              <a:t> per </a:t>
            </a:r>
            <a:r>
              <a:rPr lang="en-US" sz="2400" b="1" dirty="0" err="1">
                <a:latin typeface="Times New Roman" panose="02020603050405020304" pitchFamily="18" charset="0"/>
                <a:cs typeface="Times New Roman" panose="02020603050405020304" pitchFamily="18" charset="0"/>
              </a:rPr>
              <a:t>rhexin</a:t>
            </a:r>
            <a:endParaRPr lang="en-US" sz="2400" b="1" dirty="0"/>
          </a:p>
        </p:txBody>
      </p:sp>
    </p:spTree>
    <p:extLst>
      <p:ext uri="{BB962C8B-B14F-4D97-AF65-F5344CB8AC3E}">
        <p14:creationId xmlns:p14="http://schemas.microsoft.com/office/powerpoint/2010/main" val="4037412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1497" y="0"/>
            <a:ext cx="6992983" cy="1325563"/>
          </a:xfrm>
        </p:spPr>
        <p:txBody>
          <a:bodyPr>
            <a:normAutofit/>
          </a:bodyPr>
          <a:lstStyle/>
          <a:p>
            <a:r>
              <a:rPr lang="en-US" sz="2600" dirty="0" err="1">
                <a:latin typeface="Times New Roman" panose="02020603050405020304" pitchFamily="18" charset="0"/>
                <a:cs typeface="Times New Roman" panose="02020603050405020304" pitchFamily="18" charset="0"/>
              </a:rPr>
              <a:t>Cordis</a:t>
            </a: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tamponade – left ventricle </a:t>
            </a:r>
            <a:r>
              <a:rPr lang="en-US" sz="2600" dirty="0">
                <a:latin typeface="Times New Roman" panose="02020603050405020304" pitchFamily="18" charset="0"/>
                <a:cs typeface="Times New Roman" panose="02020603050405020304" pitchFamily="18" charset="0"/>
              </a:rPr>
              <a:t>wall </a:t>
            </a:r>
            <a:br>
              <a:rPr lang="en-US" sz="2600" dirty="0">
                <a:latin typeface="Times New Roman" panose="02020603050405020304" pitchFamily="18" charset="0"/>
                <a:cs typeface="Times New Roman" panose="02020603050405020304" pitchFamily="18" charset="0"/>
              </a:rPr>
            </a:b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Haemorrhage</a:t>
            </a:r>
            <a:r>
              <a:rPr lang="en-US" sz="2600" dirty="0" smtClean="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per </a:t>
            </a:r>
            <a:r>
              <a:rPr lang="en-US" sz="2600" dirty="0" err="1" smtClean="0">
                <a:latin typeface="Times New Roman" panose="02020603050405020304" pitchFamily="18" charset="0"/>
                <a:cs typeface="Times New Roman" panose="02020603050405020304" pitchFamily="18" charset="0"/>
              </a:rPr>
              <a:t>rhexin</a:t>
            </a:r>
            <a:endParaRPr lang="en-US" sz="2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dirty="0"/>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7" name="object 3"/>
          <p:cNvPicPr/>
          <p:nvPr/>
        </p:nvPicPr>
        <p:blipFill>
          <a:blip r:embed="rId2" cstate="print"/>
          <a:stretch>
            <a:fillRect/>
          </a:stretch>
        </p:blipFill>
        <p:spPr>
          <a:xfrm>
            <a:off x="1" y="1613917"/>
            <a:ext cx="12192000" cy="5244083"/>
          </a:xfrm>
          <a:prstGeom prst="rect">
            <a:avLst/>
          </a:prstGeom>
        </p:spPr>
      </p:pic>
    </p:spTree>
    <p:extLst>
      <p:ext uri="{BB962C8B-B14F-4D97-AF65-F5344CB8AC3E}">
        <p14:creationId xmlns:p14="http://schemas.microsoft.com/office/powerpoint/2010/main" val="558131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0"/>
            <a:ext cx="6992983" cy="1325563"/>
          </a:xfrm>
        </p:spPr>
        <p:txBody>
          <a:bodyPr>
            <a:normAutofit/>
          </a:bodyPr>
          <a:lstStyle/>
          <a:p>
            <a:r>
              <a:rPr lang="en-US" sz="2600" dirty="0">
                <a:latin typeface="Times New Roman" panose="02020603050405020304" pitchFamily="18" charset="0"/>
                <a:cs typeface="Times New Roman" panose="02020603050405020304" pitchFamily="18" charset="0"/>
              </a:rPr>
              <a:t>Myocardial rupture due to acute myocardial infarction</a:t>
            </a:r>
            <a:br>
              <a:rPr lang="en-US" sz="2600" dirty="0">
                <a:latin typeface="Times New Roman" panose="02020603050405020304" pitchFamily="18" charset="0"/>
                <a:cs typeface="Times New Roman" panose="02020603050405020304" pitchFamily="18" charset="0"/>
              </a:rPr>
            </a:br>
            <a:r>
              <a:rPr lang="en-US" sz="2600" dirty="0" err="1" smtClean="0">
                <a:latin typeface="Times New Roman" panose="02020603050405020304" pitchFamily="18" charset="0"/>
                <a:cs typeface="Times New Roman" panose="02020603050405020304" pitchFamily="18" charset="0"/>
              </a:rPr>
              <a:t>Haemorrhage</a:t>
            </a:r>
            <a:r>
              <a:rPr lang="en-US" sz="2600" dirty="0" smtClean="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per </a:t>
            </a:r>
            <a:r>
              <a:rPr lang="en-US" sz="2600" dirty="0" err="1" smtClean="0">
                <a:latin typeface="Times New Roman" panose="02020603050405020304" pitchFamily="18" charset="0"/>
                <a:cs typeface="Times New Roman" panose="02020603050405020304" pitchFamily="18" charset="0"/>
              </a:rPr>
              <a:t>rhexin</a:t>
            </a:r>
            <a:endParaRPr lang="en-US" sz="2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dirty="0"/>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6" name="object 3"/>
          <p:cNvPicPr/>
          <p:nvPr/>
        </p:nvPicPr>
        <p:blipFill>
          <a:blip r:embed="rId2" cstate="print"/>
          <a:stretch>
            <a:fillRect/>
          </a:stretch>
        </p:blipFill>
        <p:spPr>
          <a:xfrm>
            <a:off x="0" y="1772412"/>
            <a:ext cx="12191999" cy="5085588"/>
          </a:xfrm>
          <a:prstGeom prst="rect">
            <a:avLst/>
          </a:prstGeom>
        </p:spPr>
      </p:pic>
    </p:spTree>
    <p:extLst>
      <p:ext uri="{BB962C8B-B14F-4D97-AF65-F5344CB8AC3E}">
        <p14:creationId xmlns:p14="http://schemas.microsoft.com/office/powerpoint/2010/main" val="16429370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1" y="0"/>
            <a:ext cx="6096000" cy="1325563"/>
          </a:xfrm>
        </p:spPr>
        <p:txBody>
          <a:bodyPr>
            <a:normAutofit/>
          </a:bodyPr>
          <a:lstStyle/>
          <a:p>
            <a:r>
              <a:rPr lang="en-US" sz="2600" dirty="0" smtClean="0">
                <a:latin typeface="Times New Roman" panose="02020603050405020304" pitchFamily="18" charset="0"/>
                <a:cs typeface="Times New Roman" panose="02020603050405020304" pitchFamily="18" charset="0"/>
              </a:rPr>
              <a:t>Subdural </a:t>
            </a:r>
            <a:r>
              <a:rPr lang="en-US" sz="2600" dirty="0">
                <a:latin typeface="Times New Roman" panose="02020603050405020304" pitchFamily="18" charset="0"/>
                <a:cs typeface="Times New Roman" panose="02020603050405020304" pitchFamily="18" charset="0"/>
              </a:rPr>
              <a:t>hemorrhage </a:t>
            </a:r>
            <a:r>
              <a:rPr lang="en-US" sz="2600" dirty="0" smtClean="0">
                <a:latin typeface="Times New Roman" panose="02020603050405020304" pitchFamily="18" charset="0"/>
                <a:cs typeface="Times New Roman" panose="02020603050405020304" pitchFamily="18" charset="0"/>
              </a:rPr>
              <a:t>– rupture of the bridge veins</a:t>
            </a:r>
            <a:r>
              <a:rPr lang="en-US" sz="2600" dirty="0">
                <a:latin typeface="Times New Roman" panose="02020603050405020304" pitchFamily="18" charset="0"/>
                <a:cs typeface="Times New Roman" panose="02020603050405020304" pitchFamily="18" charset="0"/>
              </a:rPr>
              <a:t/>
            </a:r>
            <a:br>
              <a:rPr lang="en-US" sz="2600" dirty="0">
                <a:latin typeface="Times New Roman" panose="02020603050405020304" pitchFamily="18" charset="0"/>
                <a:cs typeface="Times New Roman" panose="02020603050405020304" pitchFamily="18" charset="0"/>
              </a:rPr>
            </a:br>
            <a:r>
              <a:rPr lang="en-US" sz="2600" dirty="0" err="1" smtClean="0">
                <a:latin typeface="Times New Roman" panose="02020603050405020304" pitchFamily="18" charset="0"/>
                <a:cs typeface="Times New Roman" panose="02020603050405020304" pitchFamily="18" charset="0"/>
              </a:rPr>
              <a:t>Haemorrhage</a:t>
            </a:r>
            <a:r>
              <a:rPr lang="en-US" sz="2600" dirty="0" smtClean="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per </a:t>
            </a:r>
            <a:r>
              <a:rPr lang="en-US" sz="2600" dirty="0" err="1" smtClean="0">
                <a:latin typeface="Times New Roman" panose="02020603050405020304" pitchFamily="18" charset="0"/>
                <a:cs typeface="Times New Roman" panose="02020603050405020304" pitchFamily="18" charset="0"/>
              </a:rPr>
              <a:t>rhexin</a:t>
            </a:r>
            <a:endParaRPr lang="en-US" sz="2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dirty="0"/>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6" name="object 3"/>
          <p:cNvPicPr/>
          <p:nvPr/>
        </p:nvPicPr>
        <p:blipFill>
          <a:blip r:embed="rId2" cstate="print"/>
          <a:stretch>
            <a:fillRect/>
          </a:stretch>
        </p:blipFill>
        <p:spPr>
          <a:xfrm>
            <a:off x="1" y="1825625"/>
            <a:ext cx="11717382" cy="5138738"/>
          </a:xfrm>
          <a:prstGeom prst="rect">
            <a:avLst/>
          </a:prstGeom>
        </p:spPr>
      </p:pic>
    </p:spTree>
    <p:extLst>
      <p:ext uri="{BB962C8B-B14F-4D97-AF65-F5344CB8AC3E}">
        <p14:creationId xmlns:p14="http://schemas.microsoft.com/office/powerpoint/2010/main" val="42488257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1" y="0"/>
            <a:ext cx="6096000" cy="1325563"/>
          </a:xfrm>
        </p:spPr>
        <p:txBody>
          <a:bodyPr>
            <a:normAutofit/>
          </a:bodyPr>
          <a:lstStyle/>
          <a:p>
            <a:r>
              <a:rPr lang="en-US" sz="2600" dirty="0" smtClean="0">
                <a:latin typeface="Times New Roman" panose="02020603050405020304" pitchFamily="18" charset="0"/>
                <a:cs typeface="Times New Roman" panose="02020603050405020304" pitchFamily="18" charset="0"/>
              </a:rPr>
              <a:t>Epidural bleeding rupture of the middle </a:t>
            </a:r>
            <a:r>
              <a:rPr lang="en-US" sz="2600" dirty="0">
                <a:latin typeface="Times New Roman" panose="02020603050405020304" pitchFamily="18" charset="0"/>
                <a:cs typeface="Times New Roman" panose="02020603050405020304" pitchFamily="18" charset="0"/>
              </a:rPr>
              <a:t>cerebral </a:t>
            </a:r>
            <a:r>
              <a:rPr lang="en-US" sz="2600" dirty="0" smtClean="0">
                <a:latin typeface="Times New Roman" panose="02020603050405020304" pitchFamily="18" charset="0"/>
                <a:cs typeface="Times New Roman" panose="02020603050405020304" pitchFamily="18" charset="0"/>
              </a:rPr>
              <a:t>artery. </a:t>
            </a:r>
            <a:br>
              <a:rPr lang="en-US" sz="2600" dirty="0" smtClean="0">
                <a:latin typeface="Times New Roman" panose="02020603050405020304" pitchFamily="18" charset="0"/>
                <a:cs typeface="Times New Roman" panose="02020603050405020304" pitchFamily="18" charset="0"/>
              </a:rPr>
            </a:br>
            <a:r>
              <a:rPr lang="en-US" sz="2600" dirty="0" err="1" smtClean="0">
                <a:latin typeface="Times New Roman" panose="02020603050405020304" pitchFamily="18" charset="0"/>
                <a:cs typeface="Times New Roman" panose="02020603050405020304" pitchFamily="18" charset="0"/>
              </a:rPr>
              <a:t>Haemorrhage</a:t>
            </a:r>
            <a:r>
              <a:rPr lang="en-US" sz="2600" dirty="0" smtClean="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per </a:t>
            </a:r>
            <a:r>
              <a:rPr lang="en-US" sz="2600" dirty="0" err="1" smtClean="0">
                <a:latin typeface="Times New Roman" panose="02020603050405020304" pitchFamily="18" charset="0"/>
                <a:cs typeface="Times New Roman" panose="02020603050405020304" pitchFamily="18" charset="0"/>
              </a:rPr>
              <a:t>rhexin</a:t>
            </a:r>
            <a:endParaRPr lang="en-US" sz="2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dirty="0"/>
          </a:p>
        </p:txBody>
      </p:sp>
      <p:sp>
        <p:nvSpPr>
          <p:cNvPr id="5" name="Rectangle 4"/>
          <p:cNvSpPr/>
          <p:nvPr/>
        </p:nvSpPr>
        <p:spPr>
          <a:xfrm>
            <a:off x="0" y="449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grpSp>
        <p:nvGrpSpPr>
          <p:cNvPr id="7" name="object 3"/>
          <p:cNvGrpSpPr/>
          <p:nvPr/>
        </p:nvGrpSpPr>
        <p:grpSpPr>
          <a:xfrm>
            <a:off x="341811" y="1684020"/>
            <a:ext cx="11508377" cy="5173980"/>
            <a:chOff x="620268" y="1837944"/>
            <a:chExt cx="8757285" cy="5173980"/>
          </a:xfrm>
        </p:grpSpPr>
        <p:pic>
          <p:nvPicPr>
            <p:cNvPr id="8" name="object 4"/>
            <p:cNvPicPr/>
            <p:nvPr/>
          </p:nvPicPr>
          <p:blipFill>
            <a:blip r:embed="rId2" cstate="print"/>
            <a:stretch>
              <a:fillRect/>
            </a:stretch>
          </p:blipFill>
          <p:spPr>
            <a:xfrm>
              <a:off x="620268" y="1837944"/>
              <a:ext cx="6925055" cy="5173979"/>
            </a:xfrm>
            <a:prstGeom prst="rect">
              <a:avLst/>
            </a:prstGeom>
          </p:spPr>
        </p:pic>
        <p:pic>
          <p:nvPicPr>
            <p:cNvPr id="9" name="object 5"/>
            <p:cNvPicPr/>
            <p:nvPr/>
          </p:nvPicPr>
          <p:blipFill>
            <a:blip r:embed="rId3" cstate="print"/>
            <a:stretch>
              <a:fillRect/>
            </a:stretch>
          </p:blipFill>
          <p:spPr>
            <a:xfrm>
              <a:off x="6219444" y="4928615"/>
              <a:ext cx="3157727" cy="2054351"/>
            </a:xfrm>
            <a:prstGeom prst="rect">
              <a:avLst/>
            </a:prstGeom>
          </p:spPr>
        </p:pic>
      </p:grpSp>
    </p:spTree>
    <p:extLst>
      <p:ext uri="{BB962C8B-B14F-4D97-AF65-F5344CB8AC3E}">
        <p14:creationId xmlns:p14="http://schemas.microsoft.com/office/powerpoint/2010/main" val="2135511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1" y="0"/>
            <a:ext cx="6096000" cy="1167618"/>
          </a:xfrm>
        </p:spPr>
        <p:txBody>
          <a:bodyPr>
            <a:noAutofit/>
          </a:bodyPr>
          <a:lstStyle/>
          <a:p>
            <a:r>
              <a:rPr lang="en-US" sz="2200" dirty="0" err="1">
                <a:solidFill>
                  <a:srgbClr val="9900CC"/>
                </a:solidFill>
                <a:latin typeface="Times New Roman" panose="02020603050405020304" pitchFamily="18" charset="0"/>
                <a:cs typeface="Times New Roman" panose="02020603050405020304" pitchFamily="18" charset="0"/>
              </a:rPr>
              <a:t>P</a:t>
            </a:r>
            <a:r>
              <a:rPr lang="en-US" sz="2200" dirty="0" err="1" smtClean="0">
                <a:solidFill>
                  <a:srgbClr val="9900CC"/>
                </a:solidFill>
                <a:latin typeface="Times New Roman" panose="02020603050405020304" pitchFamily="18" charset="0"/>
                <a:cs typeface="Times New Roman" panose="02020603050405020304" pitchFamily="18" charset="0"/>
              </a:rPr>
              <a:t>etechiae</a:t>
            </a:r>
            <a:r>
              <a:rPr lang="en-US" sz="2200" dirty="0" smtClean="0">
                <a:solidFill>
                  <a:srgbClr val="9900CC"/>
                </a:solidFill>
                <a:latin typeface="Times New Roman" panose="02020603050405020304" pitchFamily="18" charset="0"/>
                <a:cs typeface="Times New Roman" panose="02020603050405020304" pitchFamily="18" charset="0"/>
              </a:rPr>
              <a:t> (1-2mm)</a:t>
            </a:r>
            <a:br>
              <a:rPr lang="en-US" sz="2200" dirty="0" smtClean="0">
                <a:solidFill>
                  <a:srgbClr val="9900CC"/>
                </a:solidFill>
                <a:latin typeface="Times New Roman" panose="02020603050405020304" pitchFamily="18" charset="0"/>
                <a:cs typeface="Times New Roman" panose="02020603050405020304" pitchFamily="18" charset="0"/>
              </a:rPr>
            </a:br>
            <a:r>
              <a:rPr lang="en-US" sz="2200" dirty="0" err="1">
                <a:solidFill>
                  <a:srgbClr val="9900CC"/>
                </a:solidFill>
                <a:latin typeface="Times New Roman" panose="02020603050405020304" pitchFamily="18" charset="0"/>
                <a:cs typeface="Times New Roman" panose="02020603050405020304" pitchFamily="18" charset="0"/>
              </a:rPr>
              <a:t>E</a:t>
            </a:r>
            <a:r>
              <a:rPr lang="en-US" sz="2200" dirty="0" err="1" smtClean="0">
                <a:solidFill>
                  <a:srgbClr val="9900CC"/>
                </a:solidFill>
                <a:latin typeface="Times New Roman" panose="02020603050405020304" pitchFamily="18" charset="0"/>
                <a:cs typeface="Times New Roman" panose="02020603050405020304" pitchFamily="18" charset="0"/>
              </a:rPr>
              <a:t>cchymoses</a:t>
            </a:r>
            <a:r>
              <a:rPr lang="en-US" sz="2200" dirty="0" smtClean="0">
                <a:solidFill>
                  <a:srgbClr val="9900CC"/>
                </a:solidFill>
                <a:latin typeface="Times New Roman" panose="02020603050405020304" pitchFamily="18" charset="0"/>
                <a:cs typeface="Times New Roman" panose="02020603050405020304" pitchFamily="18" charset="0"/>
              </a:rPr>
              <a:t> &gt;1cm </a:t>
            </a:r>
            <a:br>
              <a:rPr lang="en-US" sz="2200" dirty="0" smtClean="0">
                <a:solidFill>
                  <a:srgbClr val="9900CC"/>
                </a:solidFill>
                <a:latin typeface="Times New Roman" panose="02020603050405020304" pitchFamily="18" charset="0"/>
                <a:cs typeface="Times New Roman" panose="02020603050405020304" pitchFamily="18" charset="0"/>
              </a:rPr>
            </a:br>
            <a:r>
              <a:rPr lang="en-US" sz="2200" dirty="0" smtClean="0">
                <a:solidFill>
                  <a:srgbClr val="9900CC"/>
                </a:solidFill>
                <a:latin typeface="Times New Roman" panose="02020603050405020304" pitchFamily="18" charset="0"/>
                <a:cs typeface="Times New Roman" panose="02020603050405020304" pitchFamily="18" charset="0"/>
              </a:rPr>
              <a:t>Purpura &lt;1cm</a:t>
            </a:r>
            <a:br>
              <a:rPr lang="en-US" sz="2200" dirty="0" smtClean="0">
                <a:solidFill>
                  <a:srgbClr val="9900CC"/>
                </a:solidFill>
                <a:latin typeface="Times New Roman" panose="02020603050405020304" pitchFamily="18" charset="0"/>
                <a:cs typeface="Times New Roman" panose="02020603050405020304" pitchFamily="18" charset="0"/>
              </a:rPr>
            </a:br>
            <a:r>
              <a:rPr lang="en-US" sz="2200" dirty="0" err="1">
                <a:latin typeface="Times New Roman" panose="02020603050405020304" pitchFamily="18" charset="0"/>
                <a:cs typeface="Times New Roman" panose="02020603050405020304" pitchFamily="18" charset="0"/>
              </a:rPr>
              <a:t>H</a:t>
            </a:r>
            <a:r>
              <a:rPr lang="en-US" sz="2200" dirty="0" err="1" smtClean="0">
                <a:latin typeface="Times New Roman" panose="02020603050405020304" pitchFamily="18" charset="0"/>
                <a:cs typeface="Times New Roman" panose="02020603050405020304" pitchFamily="18" charset="0"/>
              </a:rPr>
              <a:t>aemorrhage</a:t>
            </a:r>
            <a:r>
              <a:rPr lang="en-US" sz="2200" dirty="0" smtClean="0">
                <a:latin typeface="Times New Roman" panose="02020603050405020304" pitchFamily="18" charset="0"/>
                <a:cs typeface="Times New Roman" panose="02020603050405020304" pitchFamily="18" charset="0"/>
              </a:rPr>
              <a:t> per </a:t>
            </a:r>
            <a:r>
              <a:rPr lang="en-US" sz="2200" dirty="0" err="1" smtClean="0">
                <a:latin typeface="Times New Roman" panose="02020603050405020304" pitchFamily="18" charset="0"/>
                <a:cs typeface="Times New Roman" panose="02020603050405020304" pitchFamily="18" charset="0"/>
              </a:rPr>
              <a:t>diapedesin</a:t>
            </a:r>
            <a:endParaRPr lang="en-US" sz="2200"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7" name="object 3"/>
          <p:cNvPicPr>
            <a:picLocks noGrp="1"/>
          </p:cNvPicPr>
          <p:nvPr>
            <p:ph idx="1"/>
          </p:nvPr>
        </p:nvPicPr>
        <p:blipFill>
          <a:blip r:embed="rId2" cstate="print"/>
          <a:stretch>
            <a:fillRect/>
          </a:stretch>
        </p:blipFill>
        <p:spPr>
          <a:xfrm>
            <a:off x="0" y="1825624"/>
            <a:ext cx="12192000" cy="5032375"/>
          </a:xfrm>
          <a:prstGeom prst="rect">
            <a:avLst/>
          </a:prstGeom>
        </p:spPr>
      </p:pic>
    </p:spTree>
    <p:extLst>
      <p:ext uri="{BB962C8B-B14F-4D97-AF65-F5344CB8AC3E}">
        <p14:creationId xmlns:p14="http://schemas.microsoft.com/office/powerpoint/2010/main" val="1206491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ject 3"/>
          <p:cNvPicPr>
            <a:picLocks noGrp="1"/>
          </p:cNvPicPr>
          <p:nvPr>
            <p:ph idx="1"/>
          </p:nvPr>
        </p:nvPicPr>
        <p:blipFill>
          <a:blip r:embed="rId2" cstate="print"/>
          <a:stretch>
            <a:fillRect/>
          </a:stretch>
        </p:blipFill>
        <p:spPr>
          <a:xfrm>
            <a:off x="413657" y="1776549"/>
            <a:ext cx="11364686" cy="5081451"/>
          </a:xfrm>
          <a:prstGeom prst="rect">
            <a:avLst/>
          </a:prstGeom>
        </p:spPr>
      </p:pic>
      <p:sp>
        <p:nvSpPr>
          <p:cNvPr id="8" name="Rectangle 7"/>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sp>
        <p:nvSpPr>
          <p:cNvPr id="9" name="Title 1"/>
          <p:cNvSpPr>
            <a:spLocks noGrp="1"/>
          </p:cNvSpPr>
          <p:nvPr>
            <p:ph type="title"/>
          </p:nvPr>
        </p:nvSpPr>
        <p:spPr>
          <a:xfrm>
            <a:off x="6096001" y="0"/>
            <a:ext cx="6096000" cy="1167618"/>
          </a:xfrm>
        </p:spPr>
        <p:txBody>
          <a:bodyPr>
            <a:noAutofit/>
          </a:bodyPr>
          <a:lstStyle/>
          <a:p>
            <a:r>
              <a:rPr lang="en-US" sz="2600" dirty="0" err="1">
                <a:solidFill>
                  <a:srgbClr val="9900CC"/>
                </a:solidFill>
                <a:latin typeface="Times New Roman" panose="02020603050405020304" pitchFamily="18" charset="0"/>
                <a:cs typeface="Times New Roman" panose="02020603050405020304" pitchFamily="18" charset="0"/>
              </a:rPr>
              <a:t>P</a:t>
            </a:r>
            <a:r>
              <a:rPr lang="en-US" sz="2600" dirty="0" err="1" smtClean="0">
                <a:solidFill>
                  <a:srgbClr val="9900CC"/>
                </a:solidFill>
                <a:latin typeface="Times New Roman" panose="02020603050405020304" pitchFamily="18" charset="0"/>
                <a:cs typeface="Times New Roman" panose="02020603050405020304" pitchFamily="18" charset="0"/>
              </a:rPr>
              <a:t>etechiae</a:t>
            </a:r>
            <a:r>
              <a:rPr lang="en-US" sz="2600" dirty="0" smtClean="0">
                <a:solidFill>
                  <a:srgbClr val="9900CC"/>
                </a:solidFill>
                <a:latin typeface="Times New Roman" panose="02020603050405020304" pitchFamily="18" charset="0"/>
                <a:cs typeface="Times New Roman" panose="02020603050405020304" pitchFamily="18" charset="0"/>
              </a:rPr>
              <a:t> (1-2mm)</a:t>
            </a:r>
            <a:br>
              <a:rPr lang="en-US" sz="2600" dirty="0" smtClean="0">
                <a:solidFill>
                  <a:srgbClr val="9900CC"/>
                </a:solidFill>
                <a:latin typeface="Times New Roman" panose="02020603050405020304" pitchFamily="18" charset="0"/>
                <a:cs typeface="Times New Roman" panose="02020603050405020304" pitchFamily="18" charset="0"/>
              </a:rPr>
            </a:br>
            <a:r>
              <a:rPr lang="en-US" sz="2600" dirty="0" err="1" smtClean="0">
                <a:latin typeface="Times New Roman" panose="02020603050405020304" pitchFamily="18" charset="0"/>
                <a:cs typeface="Times New Roman" panose="02020603050405020304" pitchFamily="18" charset="0"/>
              </a:rPr>
              <a:t>Haemorrhage</a:t>
            </a:r>
            <a:r>
              <a:rPr lang="en-US" sz="2600" dirty="0" smtClean="0">
                <a:latin typeface="Times New Roman" panose="02020603050405020304" pitchFamily="18" charset="0"/>
                <a:cs typeface="Times New Roman" panose="02020603050405020304" pitchFamily="18" charset="0"/>
              </a:rPr>
              <a:t> per </a:t>
            </a:r>
            <a:r>
              <a:rPr lang="en-US" sz="2600" dirty="0" err="1" smtClean="0">
                <a:latin typeface="Times New Roman" panose="02020603050405020304" pitchFamily="18" charset="0"/>
                <a:cs typeface="Times New Roman" panose="02020603050405020304" pitchFamily="18" charset="0"/>
              </a:rPr>
              <a:t>diapedesin</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7579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49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7" name="object 3"/>
          <p:cNvPicPr>
            <a:picLocks noGrp="1"/>
          </p:cNvPicPr>
          <p:nvPr>
            <p:ph idx="1"/>
          </p:nvPr>
        </p:nvPicPr>
        <p:blipFill>
          <a:blip r:embed="rId2" cstate="print"/>
          <a:stretch>
            <a:fillRect/>
          </a:stretch>
        </p:blipFill>
        <p:spPr>
          <a:xfrm>
            <a:off x="838200" y="1825624"/>
            <a:ext cx="10515599" cy="5032375"/>
          </a:xfrm>
          <a:prstGeom prst="rect">
            <a:avLst/>
          </a:prstGeom>
        </p:spPr>
      </p:pic>
      <p:sp>
        <p:nvSpPr>
          <p:cNvPr id="8" name="Title 7"/>
          <p:cNvSpPr>
            <a:spLocks noGrp="1"/>
          </p:cNvSpPr>
          <p:nvPr>
            <p:ph type="title"/>
          </p:nvPr>
        </p:nvSpPr>
        <p:spPr/>
        <p:txBody>
          <a:bodyPr/>
          <a:lstStyle/>
          <a:p>
            <a:endParaRPr lang="en-US" dirty="0"/>
          </a:p>
        </p:txBody>
      </p:sp>
      <p:sp>
        <p:nvSpPr>
          <p:cNvPr id="9" name="Title 1"/>
          <p:cNvSpPr txBox="1">
            <a:spLocks/>
          </p:cNvSpPr>
          <p:nvPr/>
        </p:nvSpPr>
        <p:spPr>
          <a:xfrm>
            <a:off x="6096001" y="0"/>
            <a:ext cx="6096000" cy="116761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600" dirty="0" err="1" smtClean="0">
                <a:solidFill>
                  <a:srgbClr val="9900CC"/>
                </a:solidFill>
                <a:latin typeface="Times New Roman" panose="02020603050405020304" pitchFamily="18" charset="0"/>
                <a:cs typeface="Times New Roman" panose="02020603050405020304" pitchFamily="18" charset="0"/>
              </a:rPr>
              <a:t>Petechiae</a:t>
            </a:r>
            <a:r>
              <a:rPr lang="en-US" sz="2600" dirty="0" smtClean="0">
                <a:solidFill>
                  <a:srgbClr val="9900CC"/>
                </a:solidFill>
                <a:latin typeface="Times New Roman" panose="02020603050405020304" pitchFamily="18" charset="0"/>
                <a:cs typeface="Times New Roman" panose="02020603050405020304" pitchFamily="18" charset="0"/>
              </a:rPr>
              <a:t> (1-2mm)</a:t>
            </a:r>
            <a:br>
              <a:rPr lang="en-US" sz="2600" dirty="0" smtClean="0">
                <a:solidFill>
                  <a:srgbClr val="9900CC"/>
                </a:solidFill>
                <a:latin typeface="Times New Roman" panose="02020603050405020304" pitchFamily="18" charset="0"/>
                <a:cs typeface="Times New Roman" panose="02020603050405020304" pitchFamily="18" charset="0"/>
              </a:rPr>
            </a:br>
            <a:r>
              <a:rPr lang="en-US" sz="2600" dirty="0" err="1" smtClean="0">
                <a:latin typeface="Times New Roman" panose="02020603050405020304" pitchFamily="18" charset="0"/>
                <a:cs typeface="Times New Roman" panose="02020603050405020304" pitchFamily="18" charset="0"/>
              </a:rPr>
              <a:t>Haemorrhage</a:t>
            </a:r>
            <a:r>
              <a:rPr lang="en-US" sz="2600" dirty="0" smtClean="0">
                <a:latin typeface="Times New Roman" panose="02020603050405020304" pitchFamily="18" charset="0"/>
                <a:cs typeface="Times New Roman" panose="02020603050405020304" pitchFamily="18" charset="0"/>
              </a:rPr>
              <a:t> per </a:t>
            </a:r>
            <a:r>
              <a:rPr lang="en-US" sz="2600" dirty="0" err="1" smtClean="0">
                <a:latin typeface="Times New Roman" panose="02020603050405020304" pitchFamily="18" charset="0"/>
                <a:cs typeface="Times New Roman" panose="02020603050405020304" pitchFamily="18" charset="0"/>
              </a:rPr>
              <a:t>diapedesin</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5120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49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pic>
        <p:nvPicPr>
          <p:cNvPr id="6" name="object 3"/>
          <p:cNvPicPr>
            <a:picLocks noGrp="1"/>
          </p:cNvPicPr>
          <p:nvPr>
            <p:ph idx="1"/>
          </p:nvPr>
        </p:nvPicPr>
        <p:blipFill>
          <a:blip r:embed="rId2" cstate="print"/>
          <a:stretch>
            <a:fillRect/>
          </a:stretch>
        </p:blipFill>
        <p:spPr>
          <a:xfrm>
            <a:off x="705394" y="2168435"/>
            <a:ext cx="10881360" cy="4689566"/>
          </a:xfrm>
          <a:prstGeom prst="rect">
            <a:avLst/>
          </a:prstGeom>
        </p:spPr>
      </p:pic>
      <p:sp>
        <p:nvSpPr>
          <p:cNvPr id="7" name="Title 1"/>
          <p:cNvSpPr txBox="1">
            <a:spLocks/>
          </p:cNvSpPr>
          <p:nvPr/>
        </p:nvSpPr>
        <p:spPr>
          <a:xfrm>
            <a:off x="6096001" y="0"/>
            <a:ext cx="6096000" cy="116761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600" dirty="0">
                <a:latin typeface="Times New Roman" panose="02020603050405020304" pitchFamily="18" charset="0"/>
                <a:cs typeface="Times New Roman" panose="02020603050405020304" pitchFamily="18" charset="0"/>
              </a:rPr>
              <a:t>Haemorrhage per diapedesin in brain tissue</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95793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256700"/>
            <a:ext cx="10515600" cy="4351338"/>
          </a:xfrm>
        </p:spPr>
        <p:txBody>
          <a:bodyPr>
            <a:noAutofit/>
          </a:bodyPr>
          <a:lstStyle/>
          <a:p>
            <a:r>
              <a:rPr lang="en-US" sz="2200" dirty="0" smtClean="0">
                <a:latin typeface="Times New Roman" panose="02020603050405020304" pitchFamily="18" charset="0"/>
                <a:cs typeface="Times New Roman" panose="02020603050405020304" pitchFamily="18" charset="0"/>
              </a:rPr>
              <a:t>The consequences of bleeding are general and local</a:t>
            </a:r>
          </a:p>
          <a:p>
            <a:endParaRPr lang="en-US" sz="2200" dirty="0" smtClean="0">
              <a:latin typeface="Times New Roman" panose="02020603050405020304" pitchFamily="18" charset="0"/>
              <a:cs typeface="Times New Roman" panose="02020603050405020304" pitchFamily="18" charset="0"/>
            </a:endParaRPr>
          </a:p>
          <a:p>
            <a:r>
              <a:rPr lang="en-US" sz="2200" dirty="0" smtClean="0">
                <a:latin typeface="Times New Roman" panose="02020603050405020304" pitchFamily="18" charset="0"/>
                <a:cs typeface="Times New Roman" panose="02020603050405020304" pitchFamily="18" charset="0"/>
              </a:rPr>
              <a:t>The effects of bleeding depend on three factors:</a:t>
            </a:r>
          </a:p>
          <a:p>
            <a:r>
              <a:rPr lang="en-US" sz="2200" dirty="0" smtClean="0">
                <a:latin typeface="Times New Roman" panose="02020603050405020304" pitchFamily="18" charset="0"/>
                <a:cs typeface="Times New Roman" panose="02020603050405020304" pitchFamily="18" charset="0"/>
              </a:rPr>
              <a:t>AMOUNT OF BLOOD LOST</a:t>
            </a:r>
          </a:p>
          <a:p>
            <a:r>
              <a:rPr lang="en-US" sz="2200" dirty="0" smtClean="0">
                <a:latin typeface="Times New Roman" panose="02020603050405020304" pitchFamily="18" charset="0"/>
                <a:cs typeface="Times New Roman" panose="02020603050405020304" pitchFamily="18" charset="0"/>
              </a:rPr>
              <a:t>RATE OF BLOOD LOSS</a:t>
            </a:r>
          </a:p>
          <a:p>
            <a:r>
              <a:rPr lang="en-US" sz="2200" dirty="0" smtClean="0">
                <a:latin typeface="Times New Roman" panose="02020603050405020304" pitchFamily="18" charset="0"/>
                <a:cs typeface="Times New Roman" panose="02020603050405020304" pitchFamily="18" charset="0"/>
              </a:rPr>
              <a:t>PLACES OF BLOOD COLLECTION</a:t>
            </a:r>
          </a:p>
          <a:p>
            <a:endParaRPr lang="en-US" sz="2200" dirty="0" smtClean="0">
              <a:latin typeface="Times New Roman" panose="02020603050405020304" pitchFamily="18" charset="0"/>
              <a:cs typeface="Times New Roman" panose="02020603050405020304" pitchFamily="18" charset="0"/>
            </a:endParaRPr>
          </a:p>
          <a:p>
            <a:r>
              <a:rPr lang="en-US" sz="2200" dirty="0" smtClean="0">
                <a:latin typeface="Times New Roman" panose="02020603050405020304" pitchFamily="18" charset="0"/>
                <a:cs typeface="Times New Roman" panose="02020603050405020304" pitchFamily="18" charset="0"/>
              </a:rPr>
              <a:t>Volume and rate: Sudden volume losses of up to 20% or gradual losses often have the same clinical significance as they can lead to hypovolemic shock</a:t>
            </a:r>
          </a:p>
          <a:p>
            <a:r>
              <a:rPr lang="en-US" sz="2200" dirty="0" smtClean="0">
                <a:latin typeface="Times New Roman" panose="02020603050405020304" pitchFamily="18" charset="0"/>
                <a:cs typeface="Times New Roman" panose="02020603050405020304" pitchFamily="18" charset="0"/>
              </a:rPr>
              <a:t>Place: hemorrhage in the subcutaneous tissue is of little importance, but in the brainstem it can lead to death.</a:t>
            </a:r>
            <a:endParaRPr lang="en-US" sz="2200"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67618"/>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smtClean="0">
                <a:latin typeface="Times New Roman"/>
                <a:cs typeface="Times New Roman"/>
              </a:rPr>
              <a:t>HAEMORRHAGE or BLEEDING</a:t>
            </a:r>
            <a:endParaRPr lang="en-US" sz="3400" dirty="0"/>
          </a:p>
        </p:txBody>
      </p:sp>
      <p:graphicFrame>
        <p:nvGraphicFramePr>
          <p:cNvPr id="4" name="Content Placeholder 8"/>
          <p:cNvGraphicFramePr>
            <a:graphicFrameLocks/>
          </p:cNvGraphicFramePr>
          <p:nvPr>
            <p:extLst>
              <p:ext uri="{D42A27DB-BD31-4B8C-83A1-F6EECF244321}">
                <p14:modId xmlns:p14="http://schemas.microsoft.com/office/powerpoint/2010/main" val="309865464"/>
              </p:ext>
            </p:extLst>
          </p:nvPr>
        </p:nvGraphicFramePr>
        <p:xfrm>
          <a:off x="5007428" y="3413467"/>
          <a:ext cx="7184572" cy="1828800"/>
        </p:xfrm>
        <a:graphic>
          <a:graphicData uri="http://schemas.openxmlformats.org/drawingml/2006/table">
            <a:tbl>
              <a:tblPr/>
              <a:tblGrid>
                <a:gridCol w="992777">
                  <a:extLst>
                    <a:ext uri="{9D8B030D-6E8A-4147-A177-3AD203B41FA5}">
                      <a16:colId xmlns:a16="http://schemas.microsoft.com/office/drawing/2014/main" val="43907977"/>
                    </a:ext>
                  </a:extLst>
                </a:gridCol>
                <a:gridCol w="6191795">
                  <a:extLst>
                    <a:ext uri="{9D8B030D-6E8A-4147-A177-3AD203B41FA5}">
                      <a16:colId xmlns:a16="http://schemas.microsoft.com/office/drawing/2014/main" val="2614868318"/>
                    </a:ext>
                  </a:extLst>
                </a:gridCol>
              </a:tblGrid>
              <a:tr h="0">
                <a:tc>
                  <a:txBody>
                    <a:bodyPr/>
                    <a:lstStyle/>
                    <a:p>
                      <a:r>
                        <a:rPr lang="en-US" dirty="0">
                          <a:effectLst/>
                          <a:latin typeface="Times New Roman" panose="02020603050405020304" pitchFamily="18" charset="0"/>
                          <a:cs typeface="Times New Roman" panose="02020603050405020304" pitchFamily="18" charset="0"/>
                        </a:rPr>
                        <a:t>Grade 0</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r>
                        <a:rPr lang="en-US">
                          <a:effectLst/>
                          <a:latin typeface="Times New Roman" panose="02020603050405020304" pitchFamily="18" charset="0"/>
                          <a:cs typeface="Times New Roman" panose="02020603050405020304" pitchFamily="18" charset="0"/>
                        </a:rPr>
                        <a:t>no bleeding;</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966966192"/>
                  </a:ext>
                </a:extLst>
              </a:tr>
              <a:tr h="0">
                <a:tc>
                  <a:txBody>
                    <a:bodyPr/>
                    <a:lstStyle/>
                    <a:p>
                      <a:r>
                        <a:rPr lang="en-US" dirty="0">
                          <a:effectLst/>
                          <a:latin typeface="Times New Roman" panose="02020603050405020304" pitchFamily="18" charset="0"/>
                          <a:cs typeface="Times New Roman" panose="02020603050405020304" pitchFamily="18" charset="0"/>
                        </a:rPr>
                        <a:t>Grade 1</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r>
                        <a:rPr lang="en-US" u="none" strike="noStrike" dirty="0" smtClean="0">
                          <a:solidFill>
                            <a:schemeClr val="tx1"/>
                          </a:solidFill>
                          <a:effectLst/>
                          <a:latin typeface="Times New Roman" panose="02020603050405020304" pitchFamily="18" charset="0"/>
                          <a:cs typeface="Times New Roman" panose="02020603050405020304" pitchFamily="18" charset="0"/>
                        </a:rPr>
                        <a:t>petechial</a:t>
                      </a:r>
                      <a:r>
                        <a:rPr lang="en-US" dirty="0">
                          <a:effectLst/>
                          <a:latin typeface="Times New Roman" panose="02020603050405020304" pitchFamily="18" charset="0"/>
                          <a:cs typeface="Times New Roman" panose="02020603050405020304" pitchFamily="18" charset="0"/>
                        </a:rPr>
                        <a:t> bleeding;</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2452974513"/>
                  </a:ext>
                </a:extLst>
              </a:tr>
              <a:tr h="0">
                <a:tc>
                  <a:txBody>
                    <a:bodyPr/>
                    <a:lstStyle/>
                    <a:p>
                      <a:r>
                        <a:rPr lang="en-US" dirty="0">
                          <a:effectLst/>
                          <a:latin typeface="Times New Roman" panose="02020603050405020304" pitchFamily="18" charset="0"/>
                          <a:cs typeface="Times New Roman" panose="02020603050405020304" pitchFamily="18" charset="0"/>
                        </a:rPr>
                        <a:t>Grade 2</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r>
                        <a:rPr lang="en-US">
                          <a:effectLst/>
                          <a:latin typeface="Times New Roman" panose="02020603050405020304" pitchFamily="18" charset="0"/>
                          <a:cs typeface="Times New Roman" panose="02020603050405020304" pitchFamily="18" charset="0"/>
                        </a:rPr>
                        <a:t>mild blood loss (clinically significant);</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684109081"/>
                  </a:ext>
                </a:extLst>
              </a:tr>
              <a:tr h="0">
                <a:tc>
                  <a:txBody>
                    <a:bodyPr/>
                    <a:lstStyle/>
                    <a:p>
                      <a:r>
                        <a:rPr lang="en-US" dirty="0">
                          <a:effectLst/>
                          <a:latin typeface="Times New Roman" panose="02020603050405020304" pitchFamily="18" charset="0"/>
                          <a:cs typeface="Times New Roman" panose="02020603050405020304" pitchFamily="18" charset="0"/>
                        </a:rPr>
                        <a:t>Grade 3</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r>
                        <a:rPr lang="en-US">
                          <a:effectLst/>
                          <a:latin typeface="Times New Roman" panose="02020603050405020304" pitchFamily="18" charset="0"/>
                          <a:cs typeface="Times New Roman" panose="02020603050405020304" pitchFamily="18" charset="0"/>
                        </a:rPr>
                        <a:t>gross blood loss, requires transfusion (severe);</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30866473"/>
                  </a:ext>
                </a:extLst>
              </a:tr>
              <a:tr h="0">
                <a:tc>
                  <a:txBody>
                    <a:bodyPr/>
                    <a:lstStyle/>
                    <a:p>
                      <a:r>
                        <a:rPr lang="en-US" dirty="0">
                          <a:effectLst/>
                          <a:latin typeface="Times New Roman" panose="02020603050405020304" pitchFamily="18" charset="0"/>
                          <a:cs typeface="Times New Roman" panose="02020603050405020304" pitchFamily="18" charset="0"/>
                        </a:rPr>
                        <a:t>Grade 4</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r>
                        <a:rPr lang="en-US" dirty="0">
                          <a:effectLst/>
                          <a:latin typeface="Times New Roman" panose="02020603050405020304" pitchFamily="18" charset="0"/>
                          <a:cs typeface="Times New Roman" panose="02020603050405020304" pitchFamily="18" charset="0"/>
                        </a:rPr>
                        <a:t>debilitating blood loss, retinal or cerebral associated with fatality</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951880525"/>
                  </a:ext>
                </a:extLst>
              </a:tr>
            </a:tbl>
          </a:graphicData>
        </a:graphic>
      </p:graphicFrame>
    </p:spTree>
    <p:extLst>
      <p:ext uri="{BB962C8B-B14F-4D97-AF65-F5344CB8AC3E}">
        <p14:creationId xmlns:p14="http://schemas.microsoft.com/office/powerpoint/2010/main" val="588631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Rectangle 3"/>
          <p:cNvSpPr/>
          <p:nvPr/>
        </p:nvSpPr>
        <p:spPr>
          <a:xfrm>
            <a:off x="0" y="0"/>
            <a:ext cx="12192000" cy="998806"/>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713871" y="134845"/>
            <a:ext cx="7639929" cy="707886"/>
          </a:xfrm>
          <a:prstGeom prst="rect">
            <a:avLst/>
          </a:prstGeom>
          <a:noFill/>
        </p:spPr>
        <p:txBody>
          <a:bodyPr wrap="square" rtlCol="0">
            <a:spAutoFit/>
          </a:bodyPr>
          <a:lstStyle/>
          <a:p>
            <a:r>
              <a:rPr lang="en-US" sz="4000" b="1" dirty="0" smtClean="0">
                <a:solidFill>
                  <a:schemeClr val="bg1"/>
                </a:solidFill>
                <a:latin typeface="+mj-lt"/>
              </a:rPr>
              <a:t>CIRCULATORY DISORDERS</a:t>
            </a:r>
            <a:endParaRPr lang="en-US" sz="4000" b="1" dirty="0">
              <a:solidFill>
                <a:schemeClr val="bg1"/>
              </a:solidFill>
              <a:latin typeface="+mj-lt"/>
            </a:endParaRPr>
          </a:p>
        </p:txBody>
      </p:sp>
      <p:sp>
        <p:nvSpPr>
          <p:cNvPr id="6" name="Content Placeholder 5"/>
          <p:cNvSpPr>
            <a:spLocks noGrp="1"/>
          </p:cNvSpPr>
          <p:nvPr>
            <p:ph idx="1"/>
          </p:nvPr>
        </p:nvSpPr>
        <p:spPr>
          <a:xfrm>
            <a:off x="0" y="1739290"/>
            <a:ext cx="5317588" cy="633046"/>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3000" b="1" spc="-5" dirty="0" smtClean="0">
                <a:latin typeface="Times New Roman"/>
                <a:cs typeface="Times New Roman"/>
              </a:rPr>
              <a:t>GENERAL</a:t>
            </a:r>
            <a:endParaRPr lang="en-US" sz="3000" b="1" dirty="0"/>
          </a:p>
        </p:txBody>
      </p:sp>
      <p:sp>
        <p:nvSpPr>
          <p:cNvPr id="7" name="Rectangle 6"/>
          <p:cNvSpPr/>
          <p:nvPr/>
        </p:nvSpPr>
        <p:spPr>
          <a:xfrm>
            <a:off x="7005711" y="1690688"/>
            <a:ext cx="5186287"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spc="-10" dirty="0" smtClean="0">
                <a:latin typeface="Times New Roman"/>
                <a:cs typeface="Times New Roman"/>
              </a:rPr>
              <a:t>LOCAL</a:t>
            </a:r>
            <a:endParaRPr lang="en-US" sz="3000" dirty="0"/>
          </a:p>
        </p:txBody>
      </p:sp>
      <p:sp>
        <p:nvSpPr>
          <p:cNvPr id="8" name="Rectangle 7"/>
          <p:cNvSpPr/>
          <p:nvPr/>
        </p:nvSpPr>
        <p:spPr>
          <a:xfrm>
            <a:off x="7005712" y="2796296"/>
            <a:ext cx="5186286" cy="2802645"/>
          </a:xfrm>
          <a:prstGeom prst="rect">
            <a:avLst/>
          </a:prstGeom>
          <a:solidFill>
            <a:srgbClr val="660066">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ANAEMIA – reduced blood flow </a:t>
            </a:r>
          </a:p>
          <a:p>
            <a:pPr marL="457200" indent="-457200">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ISHAEMIA – completely blocked blood flow</a:t>
            </a:r>
          </a:p>
        </p:txBody>
      </p:sp>
      <p:sp>
        <p:nvSpPr>
          <p:cNvPr id="9" name="Content Placeholder 5"/>
          <p:cNvSpPr txBox="1">
            <a:spLocks/>
          </p:cNvSpPr>
          <p:nvPr/>
        </p:nvSpPr>
        <p:spPr>
          <a:xfrm>
            <a:off x="0" y="2796296"/>
            <a:ext cx="5317588" cy="2802645"/>
          </a:xfrm>
          <a:prstGeom prst="rect">
            <a:avLst/>
          </a:prstGeom>
          <a:solidFill>
            <a:srgbClr val="00206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r>
              <a:rPr lang="en-US" dirty="0">
                <a:solidFill>
                  <a:schemeClr val="tx1"/>
                </a:solidFill>
                <a:latin typeface="Times New Roman" panose="02020603050405020304" pitchFamily="18" charset="0"/>
                <a:cs typeface="Times New Roman" panose="02020603050405020304" pitchFamily="18" charset="0"/>
              </a:rPr>
              <a:t>PLETHORA – Increased amount of blood, with an increase in cardiac output</a:t>
            </a:r>
          </a:p>
          <a:p>
            <a:r>
              <a:rPr lang="en-US" dirty="0">
                <a:solidFill>
                  <a:schemeClr val="tx1"/>
                </a:solidFill>
                <a:latin typeface="Times New Roman" panose="02020603050405020304" pitchFamily="18" charset="0"/>
                <a:cs typeface="Times New Roman" panose="02020603050405020304" pitchFamily="18" charset="0"/>
              </a:rPr>
              <a:t>OLIGEMIA – Insufficient amount of blood, with a decrease in cardiac output</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793652" y="6022901"/>
            <a:ext cx="4135902" cy="523220"/>
          </a:xfrm>
          <a:prstGeom prst="rect">
            <a:avLst/>
          </a:prstGeom>
          <a:noFill/>
        </p:spPr>
        <p:txBody>
          <a:bodyPr wrap="square" rtlCol="0">
            <a:spAutoFit/>
          </a:bodyPr>
          <a:lstStyle/>
          <a:p>
            <a:r>
              <a:rPr lang="en-US" sz="2800" b="1" dirty="0" smtClean="0">
                <a:latin typeface="Times New Roman" panose="02020603050405020304" pitchFamily="18" charset="0"/>
                <a:cs typeface="Times New Roman" panose="02020603050405020304" pitchFamily="18" charset="0"/>
              </a:rPr>
              <a:t>HEART FAILURE</a:t>
            </a:r>
            <a:endParaRPr lang="en-US" sz="2800" b="1"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7005711" y="6022901"/>
            <a:ext cx="5363308" cy="523220"/>
          </a:xfrm>
          <a:prstGeom prst="rect">
            <a:avLst/>
          </a:prstGeom>
          <a:noFill/>
        </p:spPr>
        <p:txBody>
          <a:bodyPr wrap="square" rtlCol="0">
            <a:spAutoFit/>
          </a:bodyPr>
          <a:lstStyle/>
          <a:p>
            <a:r>
              <a:rPr lang="en-US" sz="2800" b="1" dirty="0" smtClean="0">
                <a:latin typeface="Times New Roman" panose="02020603050405020304" pitchFamily="18" charset="0"/>
                <a:cs typeface="Times New Roman" panose="02020603050405020304" pitchFamily="18" charset="0"/>
              </a:rPr>
              <a:t>DELAYED BLOOD DRAINAGE</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70371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pPr marL="0" indent="0">
              <a:buNone/>
            </a:pPr>
            <a:r>
              <a:rPr lang="en-US" sz="2400" dirty="0" smtClean="0">
                <a:latin typeface="Times New Roman" panose="02020603050405020304" pitchFamily="18" charset="0"/>
                <a:cs typeface="Times New Roman" panose="02020603050405020304" pitchFamily="18" charset="0"/>
              </a:rPr>
              <a:t>                                   Insufficient blood flow in the tissue or organ (anemia)</a:t>
            </a:r>
          </a:p>
          <a:p>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CAUSES:</a:t>
            </a:r>
          </a:p>
          <a:p>
            <a:pPr marL="0" indent="0">
              <a:buNone/>
            </a:pPr>
            <a:r>
              <a:rPr lang="en-US" sz="2400" b="1" dirty="0" smtClean="0">
                <a:solidFill>
                  <a:srgbClr val="A50021"/>
                </a:solidFill>
                <a:latin typeface="Times New Roman" panose="02020603050405020304" pitchFamily="18" charset="0"/>
                <a:cs typeface="Times New Roman" panose="02020603050405020304" pitchFamily="18" charset="0"/>
              </a:rPr>
              <a:t>1. ANATOMICAL</a:t>
            </a:r>
          </a:p>
          <a:p>
            <a:r>
              <a:rPr lang="en-US" sz="2400" dirty="0" smtClean="0">
                <a:latin typeface="Times New Roman" panose="02020603050405020304" pitchFamily="18" charset="0"/>
                <a:cs typeface="Times New Roman" panose="02020603050405020304" pitchFamily="18" charset="0"/>
              </a:rPr>
              <a:t>blood vessel stenosis (atherosclerosis, inflammation...)</a:t>
            </a:r>
          </a:p>
          <a:p>
            <a:r>
              <a:rPr lang="en-US" sz="2400" dirty="0" smtClean="0">
                <a:latin typeface="Times New Roman" panose="02020603050405020304" pitchFamily="18" charset="0"/>
                <a:cs typeface="Times New Roman" panose="02020603050405020304" pitchFamily="18" charset="0"/>
              </a:rPr>
              <a:t>blood vessel obstruction (thrombosis or embolism)</a:t>
            </a:r>
          </a:p>
          <a:p>
            <a:r>
              <a:rPr lang="en-US" sz="2400" dirty="0" smtClean="0">
                <a:latin typeface="Times New Roman" panose="02020603050405020304" pitchFamily="18" charset="0"/>
                <a:cs typeface="Times New Roman" panose="02020603050405020304" pitchFamily="18" charset="0"/>
              </a:rPr>
              <a:t>mechanical factors (field pressure, torsion of blood vessels)</a:t>
            </a:r>
          </a:p>
          <a:p>
            <a:endParaRPr lang="en-US" sz="2400" dirty="0" smtClean="0">
              <a:latin typeface="Times New Roman" panose="02020603050405020304" pitchFamily="18" charset="0"/>
              <a:cs typeface="Times New Roman" panose="02020603050405020304" pitchFamily="18" charset="0"/>
            </a:endParaRPr>
          </a:p>
          <a:p>
            <a:pPr marL="0" indent="0">
              <a:buNone/>
            </a:pPr>
            <a:r>
              <a:rPr lang="en-US" sz="2400" b="1" dirty="0" smtClean="0">
                <a:solidFill>
                  <a:srgbClr val="A50021"/>
                </a:solidFill>
                <a:latin typeface="Times New Roman" panose="02020603050405020304" pitchFamily="18" charset="0"/>
                <a:cs typeface="Times New Roman" panose="02020603050405020304" pitchFamily="18" charset="0"/>
              </a:rPr>
              <a:t>2. FUNCTIONAL</a:t>
            </a:r>
          </a:p>
          <a:p>
            <a:r>
              <a:rPr lang="en-US" sz="2400" dirty="0" smtClean="0">
                <a:latin typeface="Times New Roman" panose="02020603050405020304" pitchFamily="18" charset="0"/>
                <a:cs typeface="Times New Roman" panose="02020603050405020304" pitchFamily="18" charset="0"/>
              </a:rPr>
              <a:t>fall of blood pressure (hemorrhagic shock)</a:t>
            </a:r>
          </a:p>
          <a:p>
            <a:r>
              <a:rPr lang="en-US" sz="2400" dirty="0" smtClean="0">
                <a:latin typeface="Times New Roman" panose="02020603050405020304" pitchFamily="18" charset="0"/>
                <a:cs typeface="Times New Roman" panose="02020603050405020304" pitchFamily="18" charset="0"/>
              </a:rPr>
              <a:t>chronic failure (left or right heart failure)</a:t>
            </a:r>
          </a:p>
          <a:p>
            <a:r>
              <a:rPr lang="en-US" sz="2400" dirty="0" smtClean="0">
                <a:latin typeface="Times New Roman" panose="02020603050405020304" pitchFamily="18" charset="0"/>
                <a:cs typeface="Times New Roman" panose="02020603050405020304" pitchFamily="18" charset="0"/>
              </a:rPr>
              <a:t>vascular spasm (release of vasoconstrictors)</a:t>
            </a:r>
          </a:p>
          <a:p>
            <a:endParaRPr lang="en-US" sz="24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sp>
        <p:nvSpPr>
          <p:cNvPr id="13" name="TextBox 12"/>
          <p:cNvSpPr txBox="1"/>
          <p:nvPr/>
        </p:nvSpPr>
        <p:spPr>
          <a:xfrm>
            <a:off x="6096000" y="0"/>
            <a:ext cx="6096000" cy="1477328"/>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DISPROPORTION BETWEEN INCREASED TISSUE NEEDS AND REDUCED ARTERIAL SUPPLY</a:t>
            </a:r>
          </a:p>
          <a:p>
            <a:endParaRPr lang="en-US" dirty="0"/>
          </a:p>
        </p:txBody>
      </p:sp>
      <p:sp>
        <p:nvSpPr>
          <p:cNvPr id="14" name="Right Arrow 13"/>
          <p:cNvSpPr/>
          <p:nvPr/>
        </p:nvSpPr>
        <p:spPr>
          <a:xfrm>
            <a:off x="1814732" y="1477328"/>
            <a:ext cx="351693" cy="196727"/>
          </a:xfrm>
          <a:prstGeom prst="righ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5" name="Left Arrow 14"/>
          <p:cNvSpPr/>
          <p:nvPr/>
        </p:nvSpPr>
        <p:spPr>
          <a:xfrm>
            <a:off x="9959926" y="1477328"/>
            <a:ext cx="365760" cy="196727"/>
          </a:xfrm>
          <a:prstGeom prst="lef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62524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52258"/>
            <a:ext cx="10847363" cy="5032375"/>
          </a:xfrm>
        </p:spPr>
        <p:txBody>
          <a:bodyPr>
            <a:noAutofit/>
          </a:bodyPr>
          <a:lstStyle/>
          <a:p>
            <a:pPr marL="0" indent="0">
              <a:buNone/>
            </a:pPr>
            <a:r>
              <a:rPr lang="en-US" sz="2400" dirty="0" smtClean="0">
                <a:latin typeface="Times New Roman" panose="02020603050405020304" pitchFamily="18" charset="0"/>
                <a:cs typeface="Times New Roman" panose="02020603050405020304" pitchFamily="18" charset="0"/>
              </a:rPr>
              <a:t>                                  Disturbed relationship between blood supply and needs</a:t>
            </a:r>
          </a:p>
          <a:p>
            <a:pPr marL="0" indent="0">
              <a:buNone/>
            </a:pPr>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HARMFUL </a:t>
            </a:r>
            <a:r>
              <a:rPr lang="en-US" sz="2400" dirty="0">
                <a:latin typeface="Times New Roman" panose="02020603050405020304" pitchFamily="18" charset="0"/>
                <a:cs typeface="Times New Roman" panose="02020603050405020304" pitchFamily="18" charset="0"/>
              </a:rPr>
              <a:t>EFFECTS OF ISCHEMIA APPEAR IN THREE WAYS:</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HYPOXIA (↓O2 )</a:t>
            </a:r>
          </a:p>
          <a:p>
            <a:pPr marL="0" indent="0">
              <a:buNone/>
            </a:pPr>
            <a:r>
              <a:rPr lang="en-US" sz="2400" dirty="0">
                <a:latin typeface="Times New Roman" panose="02020603050405020304" pitchFamily="18" charset="0"/>
                <a:cs typeface="Times New Roman" panose="02020603050405020304" pitchFamily="18" charset="0"/>
              </a:rPr>
              <a:t>MALNUTRITION (↓glucose and ↓amino acids)</a:t>
            </a:r>
          </a:p>
          <a:p>
            <a:pPr marL="0" indent="0">
              <a:buNone/>
            </a:pPr>
            <a:r>
              <a:rPr lang="en-US" sz="2400" dirty="0">
                <a:latin typeface="Times New Roman" panose="02020603050405020304" pitchFamily="18" charset="0"/>
                <a:cs typeface="Times New Roman" panose="02020603050405020304" pitchFamily="18" charset="0"/>
              </a:rPr>
              <a:t>FAILURE TO REMOVE HARMFUL METABOLITES (↑metabolites)</a:t>
            </a:r>
            <a:endParaRPr lang="en-US" sz="24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sp>
        <p:nvSpPr>
          <p:cNvPr id="13" name="TextBox 12"/>
          <p:cNvSpPr txBox="1"/>
          <p:nvPr/>
        </p:nvSpPr>
        <p:spPr>
          <a:xfrm>
            <a:off x="6096000" y="0"/>
            <a:ext cx="6096000" cy="1477328"/>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DISPROPORTION BETWEEN INCREASED TISSUE NEEDS AND REDUCED ARTERIAL SUPPLY</a:t>
            </a:r>
          </a:p>
          <a:p>
            <a:endParaRPr lang="en-US" dirty="0"/>
          </a:p>
        </p:txBody>
      </p:sp>
      <p:sp>
        <p:nvSpPr>
          <p:cNvPr id="14" name="Right Arrow 13"/>
          <p:cNvSpPr/>
          <p:nvPr/>
        </p:nvSpPr>
        <p:spPr>
          <a:xfrm>
            <a:off x="1814732" y="1477328"/>
            <a:ext cx="351693" cy="196727"/>
          </a:xfrm>
          <a:prstGeom prst="righ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5" name="Left Arrow 14"/>
          <p:cNvSpPr/>
          <p:nvPr/>
        </p:nvSpPr>
        <p:spPr>
          <a:xfrm>
            <a:off x="9959926" y="1477328"/>
            <a:ext cx="365760" cy="196727"/>
          </a:xfrm>
          <a:prstGeom prst="lef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588833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pPr marL="0" indent="0">
              <a:buNone/>
            </a:pPr>
            <a:r>
              <a:rPr lang="en-US" sz="2400" dirty="0" smtClean="0">
                <a:latin typeface="Times New Roman" panose="02020603050405020304" pitchFamily="18" charset="0"/>
                <a:cs typeface="Times New Roman" panose="02020603050405020304" pitchFamily="18" charset="0"/>
              </a:rPr>
              <a:t>   </a:t>
            </a:r>
            <a:r>
              <a:rPr lang="en-US" sz="2400" b="1" dirty="0" smtClean="0">
                <a:solidFill>
                  <a:srgbClr val="A50021"/>
                </a:solidFill>
                <a:latin typeface="Times New Roman" panose="02020603050405020304" pitchFamily="18" charset="0"/>
                <a:cs typeface="Times New Roman" panose="02020603050405020304" pitchFamily="18" charset="0"/>
              </a:rPr>
              <a:t>HYPOXIA </a:t>
            </a:r>
            <a:r>
              <a:rPr lang="en-US" sz="2400" b="1" dirty="0">
                <a:solidFill>
                  <a:srgbClr val="A50021"/>
                </a:solidFill>
                <a:latin typeface="Times New Roman" panose="02020603050405020304" pitchFamily="18" charset="0"/>
                <a:cs typeface="Times New Roman" panose="02020603050405020304" pitchFamily="18" charset="0"/>
              </a:rPr>
              <a:t>(4 types)</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HYPOXIC – ↓ partial pressure of O2 in the blood (Congenital heart defects with right-left shunt and lung diseases)</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ANEMICAL </a:t>
            </a:r>
            <a:r>
              <a:rPr lang="en-US" sz="2400" dirty="0" smtClean="0">
                <a:latin typeface="Times New Roman" panose="02020603050405020304" pitchFamily="18" charset="0"/>
                <a:cs typeface="Times New Roman" panose="02020603050405020304" pitchFamily="18" charset="0"/>
              </a:rPr>
              <a:t>– reduced </a:t>
            </a:r>
            <a:r>
              <a:rPr lang="en-US" sz="2400" dirty="0">
                <a:latin typeface="Times New Roman" panose="02020603050405020304" pitchFamily="18" charset="0"/>
                <a:cs typeface="Times New Roman" panose="02020603050405020304" pitchFamily="18" charset="0"/>
              </a:rPr>
              <a:t>concentration of hemoglobin</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ISCHEMIC </a:t>
            </a:r>
            <a:r>
              <a:rPr lang="en-US" sz="2400" dirty="0" smtClean="0">
                <a:latin typeface="Times New Roman" panose="02020603050405020304" pitchFamily="18" charset="0"/>
                <a:cs typeface="Times New Roman" panose="02020603050405020304" pitchFamily="18" charset="0"/>
              </a:rPr>
              <a:t>– due </a:t>
            </a:r>
            <a:r>
              <a:rPr lang="en-US" sz="2400" dirty="0">
                <a:latin typeface="Times New Roman" panose="02020603050405020304" pitchFamily="18" charset="0"/>
                <a:cs typeface="Times New Roman" panose="02020603050405020304" pitchFamily="18" charset="0"/>
              </a:rPr>
              <a:t>to ischemia</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HISTOTOXIC – intoxication of the cell (cyanides) prevents the use of oxygen</a:t>
            </a:r>
            <a:endParaRPr lang="en-US" sz="24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spTree>
    <p:extLst>
      <p:ext uri="{BB962C8B-B14F-4D97-AF65-F5344CB8AC3E}">
        <p14:creationId xmlns:p14="http://schemas.microsoft.com/office/powerpoint/2010/main" val="4932372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pPr marL="0" indent="0">
              <a:buNone/>
            </a:pPr>
            <a:r>
              <a:rPr lang="en-US" sz="2400" dirty="0" smtClean="0">
                <a:latin typeface="Times New Roman" panose="02020603050405020304" pitchFamily="18" charset="0"/>
                <a:cs typeface="Times New Roman" panose="02020603050405020304" pitchFamily="18" charset="0"/>
              </a:rPr>
              <a:t>                            GRADUAL</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(degeneration and focal death of cells with atrophy and fibrosis of organs: chronic and subacute diseases - arteriosclerosis)</a:t>
            </a:r>
          </a:p>
          <a:p>
            <a:endParaRPr lang="en-US" sz="2400" dirty="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SUDDENLY</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(complete ischemia in the absence of collateral circulation leads to ISCHEMIC NECROSIS: thrombosis, embolism, ligation, spasm, compression)</a:t>
            </a:r>
            <a:endParaRPr lang="en-US" sz="24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sp>
        <p:nvSpPr>
          <p:cNvPr id="13" name="TextBox 12"/>
          <p:cNvSpPr txBox="1"/>
          <p:nvPr/>
        </p:nvSpPr>
        <p:spPr>
          <a:xfrm>
            <a:off x="6096000" y="0"/>
            <a:ext cx="6096000" cy="1477328"/>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DISPROPORTION BETWEEN INCREASED TISSUE NEEDS AND REDUCED ARTERIAL SUPPLY</a:t>
            </a:r>
          </a:p>
          <a:p>
            <a:endParaRPr lang="en-US" dirty="0"/>
          </a:p>
        </p:txBody>
      </p:sp>
      <p:sp>
        <p:nvSpPr>
          <p:cNvPr id="14" name="Right Arrow 13"/>
          <p:cNvSpPr/>
          <p:nvPr/>
        </p:nvSpPr>
        <p:spPr>
          <a:xfrm>
            <a:off x="1814732" y="1477328"/>
            <a:ext cx="351693" cy="196727"/>
          </a:xfrm>
          <a:prstGeom prst="righ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5" name="Left Arrow 14"/>
          <p:cNvSpPr/>
          <p:nvPr/>
        </p:nvSpPr>
        <p:spPr>
          <a:xfrm>
            <a:off x="3798277" y="1477328"/>
            <a:ext cx="365760" cy="196727"/>
          </a:xfrm>
          <a:prstGeom prst="lef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1814731" y="4072482"/>
            <a:ext cx="351693" cy="196727"/>
          </a:xfrm>
          <a:prstGeom prst="righ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8" name="Left Arrow 7"/>
          <p:cNvSpPr/>
          <p:nvPr/>
        </p:nvSpPr>
        <p:spPr>
          <a:xfrm>
            <a:off x="3981157" y="4072482"/>
            <a:ext cx="365760" cy="196727"/>
          </a:xfrm>
          <a:prstGeom prst="leftArrow">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object 3"/>
          <p:cNvGrpSpPr/>
          <p:nvPr/>
        </p:nvGrpSpPr>
        <p:grpSpPr>
          <a:xfrm>
            <a:off x="9349740" y="2293847"/>
            <a:ext cx="2842260" cy="1778635"/>
            <a:chOff x="6382511" y="755904"/>
            <a:chExt cx="2842260" cy="1778635"/>
          </a:xfrm>
        </p:grpSpPr>
        <p:pic>
          <p:nvPicPr>
            <p:cNvPr id="11" name="object 4"/>
            <p:cNvPicPr/>
            <p:nvPr/>
          </p:nvPicPr>
          <p:blipFill>
            <a:blip r:embed="rId2" cstate="print"/>
            <a:stretch>
              <a:fillRect/>
            </a:stretch>
          </p:blipFill>
          <p:spPr>
            <a:xfrm>
              <a:off x="6400800" y="775716"/>
              <a:ext cx="2804159" cy="1738883"/>
            </a:xfrm>
            <a:prstGeom prst="rect">
              <a:avLst/>
            </a:prstGeom>
          </p:spPr>
        </p:pic>
        <p:sp>
          <p:nvSpPr>
            <p:cNvPr id="16" name="object 5"/>
            <p:cNvSpPr/>
            <p:nvPr/>
          </p:nvSpPr>
          <p:spPr>
            <a:xfrm>
              <a:off x="6382511" y="755904"/>
              <a:ext cx="2842260" cy="1778635"/>
            </a:xfrm>
            <a:custGeom>
              <a:avLst/>
              <a:gdLst/>
              <a:ahLst/>
              <a:cxnLst/>
              <a:rect l="l" t="t" r="r" b="b"/>
              <a:pathLst>
                <a:path w="2842259" h="1778635">
                  <a:moveTo>
                    <a:pt x="2842259" y="0"/>
                  </a:moveTo>
                  <a:lnTo>
                    <a:pt x="0" y="0"/>
                  </a:lnTo>
                  <a:lnTo>
                    <a:pt x="0" y="1778507"/>
                  </a:lnTo>
                  <a:lnTo>
                    <a:pt x="2842259" y="1778507"/>
                  </a:lnTo>
                  <a:lnTo>
                    <a:pt x="2842259" y="1769363"/>
                  </a:lnTo>
                  <a:lnTo>
                    <a:pt x="18288" y="1769363"/>
                  </a:lnTo>
                  <a:lnTo>
                    <a:pt x="9144" y="1758695"/>
                  </a:lnTo>
                  <a:lnTo>
                    <a:pt x="18288" y="1758695"/>
                  </a:lnTo>
                  <a:lnTo>
                    <a:pt x="18288" y="19812"/>
                  </a:lnTo>
                  <a:lnTo>
                    <a:pt x="9144" y="19812"/>
                  </a:lnTo>
                  <a:lnTo>
                    <a:pt x="18288" y="10668"/>
                  </a:lnTo>
                  <a:lnTo>
                    <a:pt x="2842259" y="10668"/>
                  </a:lnTo>
                  <a:lnTo>
                    <a:pt x="2842259" y="0"/>
                  </a:lnTo>
                  <a:close/>
                </a:path>
                <a:path w="2842259" h="1778635">
                  <a:moveTo>
                    <a:pt x="18288" y="1758695"/>
                  </a:moveTo>
                  <a:lnTo>
                    <a:pt x="9144" y="1758695"/>
                  </a:lnTo>
                  <a:lnTo>
                    <a:pt x="18288" y="1769363"/>
                  </a:lnTo>
                  <a:lnTo>
                    <a:pt x="18288" y="1758695"/>
                  </a:lnTo>
                  <a:close/>
                </a:path>
                <a:path w="2842259" h="1778635">
                  <a:moveTo>
                    <a:pt x="2822447" y="1758695"/>
                  </a:moveTo>
                  <a:lnTo>
                    <a:pt x="18288" y="1758695"/>
                  </a:lnTo>
                  <a:lnTo>
                    <a:pt x="18288" y="1769363"/>
                  </a:lnTo>
                  <a:lnTo>
                    <a:pt x="2822447" y="1769363"/>
                  </a:lnTo>
                  <a:lnTo>
                    <a:pt x="2822447" y="1758695"/>
                  </a:lnTo>
                  <a:close/>
                </a:path>
                <a:path w="2842259" h="1778635">
                  <a:moveTo>
                    <a:pt x="2822447" y="10668"/>
                  </a:moveTo>
                  <a:lnTo>
                    <a:pt x="2822447" y="1769363"/>
                  </a:lnTo>
                  <a:lnTo>
                    <a:pt x="2831591" y="1758695"/>
                  </a:lnTo>
                  <a:lnTo>
                    <a:pt x="2842259" y="1758695"/>
                  </a:lnTo>
                  <a:lnTo>
                    <a:pt x="2842259" y="19812"/>
                  </a:lnTo>
                  <a:lnTo>
                    <a:pt x="2831591" y="19812"/>
                  </a:lnTo>
                  <a:lnTo>
                    <a:pt x="2822447" y="10668"/>
                  </a:lnTo>
                  <a:close/>
                </a:path>
                <a:path w="2842259" h="1778635">
                  <a:moveTo>
                    <a:pt x="2842259" y="1758695"/>
                  </a:moveTo>
                  <a:lnTo>
                    <a:pt x="2831591" y="1758695"/>
                  </a:lnTo>
                  <a:lnTo>
                    <a:pt x="2822447" y="1769363"/>
                  </a:lnTo>
                  <a:lnTo>
                    <a:pt x="2842259" y="1769363"/>
                  </a:lnTo>
                  <a:lnTo>
                    <a:pt x="2842259" y="1758695"/>
                  </a:lnTo>
                  <a:close/>
                </a:path>
                <a:path w="2842259" h="1778635">
                  <a:moveTo>
                    <a:pt x="18288" y="10668"/>
                  </a:moveTo>
                  <a:lnTo>
                    <a:pt x="9144" y="19812"/>
                  </a:lnTo>
                  <a:lnTo>
                    <a:pt x="18288" y="19812"/>
                  </a:lnTo>
                  <a:lnTo>
                    <a:pt x="18288" y="10668"/>
                  </a:lnTo>
                  <a:close/>
                </a:path>
                <a:path w="2842259" h="1778635">
                  <a:moveTo>
                    <a:pt x="2822447" y="10668"/>
                  </a:moveTo>
                  <a:lnTo>
                    <a:pt x="18288" y="10668"/>
                  </a:lnTo>
                  <a:lnTo>
                    <a:pt x="18288" y="19812"/>
                  </a:lnTo>
                  <a:lnTo>
                    <a:pt x="2822447" y="19812"/>
                  </a:lnTo>
                  <a:lnTo>
                    <a:pt x="2822447" y="10668"/>
                  </a:lnTo>
                  <a:close/>
                </a:path>
                <a:path w="2842259" h="1778635">
                  <a:moveTo>
                    <a:pt x="2842259" y="10668"/>
                  </a:moveTo>
                  <a:lnTo>
                    <a:pt x="2822447" y="10668"/>
                  </a:lnTo>
                  <a:lnTo>
                    <a:pt x="2831591" y="19812"/>
                  </a:lnTo>
                  <a:lnTo>
                    <a:pt x="2842259" y="19812"/>
                  </a:lnTo>
                  <a:lnTo>
                    <a:pt x="2842259" y="10668"/>
                  </a:lnTo>
                  <a:close/>
                </a:path>
              </a:pathLst>
            </a:custGeom>
            <a:solidFill>
              <a:srgbClr val="FF9966"/>
            </a:solidFill>
          </p:spPr>
          <p:txBody>
            <a:bodyPr wrap="square" lIns="0" tIns="0" rIns="0" bIns="0" rtlCol="0"/>
            <a:lstStyle/>
            <a:p>
              <a:endParaRPr/>
            </a:p>
          </p:txBody>
        </p:sp>
      </p:grpSp>
      <p:pic>
        <p:nvPicPr>
          <p:cNvPr id="17" name="object 7"/>
          <p:cNvPicPr/>
          <p:nvPr/>
        </p:nvPicPr>
        <p:blipFill>
          <a:blip r:embed="rId3" cstate="print"/>
          <a:stretch>
            <a:fillRect/>
          </a:stretch>
        </p:blipFill>
        <p:spPr>
          <a:xfrm>
            <a:off x="9349740" y="4889001"/>
            <a:ext cx="2842260" cy="1968998"/>
          </a:xfrm>
          <a:prstGeom prst="rect">
            <a:avLst/>
          </a:prstGeom>
        </p:spPr>
      </p:pic>
    </p:spTree>
    <p:extLst>
      <p:ext uri="{BB962C8B-B14F-4D97-AF65-F5344CB8AC3E}">
        <p14:creationId xmlns:p14="http://schemas.microsoft.com/office/powerpoint/2010/main" val="41801804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pPr marL="0" indent="0">
              <a:buNone/>
            </a:pPr>
            <a:r>
              <a:rPr lang="en-US" sz="2400" dirty="0">
                <a:latin typeface="Times New Roman" panose="02020603050405020304" pitchFamily="18" charset="0"/>
                <a:cs typeface="Times New Roman" panose="02020603050405020304" pitchFamily="18" charset="0"/>
              </a:rPr>
              <a:t>Effects of circulatory disorders </a:t>
            </a:r>
            <a:r>
              <a:rPr lang="en-US" sz="2400" dirty="0" err="1">
                <a:latin typeface="Times New Roman" panose="02020603050405020304" pitchFamily="18" charset="0"/>
                <a:cs typeface="Times New Roman" panose="02020603050405020304" pitchFamily="18" charset="0"/>
              </a:rPr>
              <a:t>ie</a:t>
            </a:r>
            <a:r>
              <a:rPr lang="en-US" sz="2400" dirty="0">
                <a:latin typeface="Times New Roman" panose="02020603050405020304" pitchFamily="18" charset="0"/>
                <a:cs typeface="Times New Roman" panose="02020603050405020304" pitchFamily="18" charset="0"/>
              </a:rPr>
              <a:t>. tissue damage due to arterial obstruction depends on:</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1. GENERAL </a:t>
            </a:r>
            <a:r>
              <a:rPr lang="en-US" sz="2400" dirty="0">
                <a:latin typeface="Times New Roman" panose="02020603050405020304" pitchFamily="18" charset="0"/>
                <a:cs typeface="Times New Roman" panose="02020603050405020304" pitchFamily="18" charset="0"/>
              </a:rPr>
              <a:t>STATUS OF THE BLOOD AND CARDIOVASCULAR SYSTEM</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ANATOMICAL TYPES OF ARTERIES</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3. OCCLUSION </a:t>
            </a:r>
            <a:r>
              <a:rPr lang="en-US" sz="2400" dirty="0">
                <a:latin typeface="Times New Roman" panose="02020603050405020304" pitchFamily="18" charset="0"/>
                <a:cs typeface="Times New Roman" panose="02020603050405020304" pitchFamily="18" charset="0"/>
              </a:rPr>
              <a:t>DEVELOPMENT SPEEDS</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4. TISSUE </a:t>
            </a:r>
            <a:r>
              <a:rPr lang="en-US" sz="2400" dirty="0">
                <a:latin typeface="Times New Roman" panose="02020603050405020304" pitchFamily="18" charset="0"/>
                <a:cs typeface="Times New Roman" panose="02020603050405020304" pitchFamily="18" charset="0"/>
              </a:rPr>
              <a:t>SENSITIVITY TO ISCHEMIA</a:t>
            </a:r>
            <a:endParaRPr lang="en-US" sz="24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spTree>
    <p:extLst>
      <p:ext uri="{BB962C8B-B14F-4D97-AF65-F5344CB8AC3E}">
        <p14:creationId xmlns:p14="http://schemas.microsoft.com/office/powerpoint/2010/main" val="42055351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pPr marL="0" indent="0">
              <a:buNone/>
            </a:pPr>
            <a:r>
              <a:rPr lang="en-US" sz="2000" dirty="0">
                <a:latin typeface="Times New Roman" panose="02020603050405020304" pitchFamily="18" charset="0"/>
                <a:cs typeface="Times New Roman" panose="02020603050405020304" pitchFamily="18" charset="0"/>
              </a:rPr>
              <a:t>DOUBLE CIRCULATION TYPE</a:t>
            </a:r>
          </a:p>
          <a:p>
            <a:pPr marL="0" indent="0">
              <a:buNone/>
            </a:pPr>
            <a:r>
              <a:rPr lang="en-US" sz="2000" dirty="0">
                <a:latin typeface="Times New Roman" panose="02020603050405020304" pitchFamily="18" charset="0"/>
                <a:cs typeface="Times New Roman" panose="02020603050405020304" pitchFamily="18" charset="0"/>
              </a:rPr>
              <a:t>lungs and liver (obstruction of pulmonary arterioles does not lead to heart attack in healthy people because there is bronchial circulation. In the liver, double circulation consists of the hepatic artery and the portal vein)</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PARALLEL SUPPLY TYPE</a:t>
            </a:r>
          </a:p>
          <a:p>
            <a:pPr marL="0" indent="0">
              <a:buNone/>
            </a:pPr>
            <a:r>
              <a:rPr lang="en-US" sz="2000" dirty="0">
                <a:latin typeface="Times New Roman" panose="02020603050405020304" pitchFamily="18" charset="0"/>
                <a:cs typeface="Times New Roman" panose="02020603050405020304" pitchFamily="18" charset="0"/>
              </a:rPr>
              <a:t>forearm and brain (in this way, the collateral circulation of the anastomoses between the two arterial trees is ensured. Occlusion of the a. </a:t>
            </a:r>
            <a:r>
              <a:rPr lang="en-US" sz="2000" dirty="0" err="1">
                <a:latin typeface="Times New Roman" panose="02020603050405020304" pitchFamily="18" charset="0"/>
                <a:cs typeface="Times New Roman" panose="02020603050405020304" pitchFamily="18" charset="0"/>
              </a:rPr>
              <a:t>radialis</a:t>
            </a:r>
            <a:r>
              <a:rPr lang="en-US" sz="2000" dirty="0">
                <a:latin typeface="Times New Roman" panose="02020603050405020304" pitchFamily="18" charset="0"/>
                <a:cs typeface="Times New Roman" panose="02020603050405020304" pitchFamily="18" charset="0"/>
              </a:rPr>
              <a:t> does not lead to ischemia of the hand because collateral blood flow is enabled by the rich anastomoses from the a. </a:t>
            </a:r>
            <a:r>
              <a:rPr lang="en-US" sz="2000" dirty="0" err="1">
                <a:latin typeface="Times New Roman" panose="02020603050405020304" pitchFamily="18" charset="0"/>
                <a:cs typeface="Times New Roman" panose="02020603050405020304" pitchFamily="18" charset="0"/>
              </a:rPr>
              <a:t>ulnaris</a:t>
            </a:r>
            <a:r>
              <a:rPr lang="en-US" sz="2000" dirty="0">
                <a:latin typeface="Times New Roman" panose="02020603050405020304" pitchFamily="18" charset="0"/>
                <a:cs typeface="Times New Roman" panose="02020603050405020304" pitchFamily="18" charset="0"/>
              </a:rPr>
              <a:t>)</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SINGLE SUPPLY WITH RICH ANASTOMOSES - gut, skeletal musculature, skin</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SINGLE SUPPLY WITH POOR ANASTOMOSES</a:t>
            </a:r>
          </a:p>
          <a:p>
            <a:pPr marL="0" indent="0">
              <a:buNone/>
            </a:pPr>
            <a:r>
              <a:rPr lang="en-US" sz="2000" dirty="0">
                <a:latin typeface="Times New Roman" panose="02020603050405020304" pitchFamily="18" charset="0"/>
                <a:cs typeface="Times New Roman" panose="02020603050405020304" pitchFamily="18" charset="0"/>
              </a:rPr>
              <a:t>kidney and retina (occlusion of a blood vessel leads to interruption of circulation and infarction)</a:t>
            </a:r>
            <a:endParaRPr lang="en-US" sz="20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1" y="0"/>
            <a:ext cx="6361611"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spc="-5" dirty="0" smtClean="0">
              <a:latin typeface="Times New Roman"/>
              <a:cs typeface="Times New Roman"/>
            </a:endParaRPr>
          </a:p>
          <a:p>
            <a:pPr algn="ctr"/>
            <a:r>
              <a:rPr lang="en-US" sz="2800" b="1" spc="-5" dirty="0" smtClean="0">
                <a:latin typeface="Times New Roman"/>
                <a:cs typeface="Times New Roman"/>
              </a:rPr>
              <a:t>ISHAEMIA</a:t>
            </a:r>
          </a:p>
          <a:p>
            <a:pPr algn="ctr"/>
            <a:r>
              <a:rPr lang="en-US" sz="2800" b="1" dirty="0">
                <a:latin typeface="Times New Roman" panose="02020603050405020304" pitchFamily="18" charset="0"/>
                <a:cs typeface="Times New Roman" panose="02020603050405020304" pitchFamily="18" charset="0"/>
              </a:rPr>
              <a:t>ANATOMICAL TYPES OF ARTERIES</a:t>
            </a:r>
          </a:p>
          <a:p>
            <a:pPr algn="ctr"/>
            <a:endParaRPr lang="en-US" sz="2800" b="1" dirty="0"/>
          </a:p>
        </p:txBody>
      </p:sp>
    </p:spTree>
    <p:extLst>
      <p:ext uri="{BB962C8B-B14F-4D97-AF65-F5344CB8AC3E}">
        <p14:creationId xmlns:p14="http://schemas.microsoft.com/office/powerpoint/2010/main" val="368118611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r>
              <a:rPr lang="en-US" sz="2400" dirty="0" smtClean="0">
                <a:latin typeface="Times New Roman" panose="02020603050405020304" pitchFamily="18" charset="0"/>
                <a:cs typeface="Times New Roman" panose="02020603050405020304" pitchFamily="18" charset="0"/>
              </a:rPr>
              <a:t>The </a:t>
            </a:r>
            <a:r>
              <a:rPr lang="en-US" sz="2400" dirty="0">
                <a:latin typeface="Times New Roman" panose="02020603050405020304" pitchFamily="18" charset="0"/>
                <a:cs typeface="Times New Roman" panose="02020603050405020304" pitchFamily="18" charset="0"/>
              </a:rPr>
              <a:t>sudden obstruction of the arteries results in more severe ischemic changes because there is not enough time for the expansion of the existing collateral - anastomosing blood vessels</a:t>
            </a:r>
          </a:p>
          <a:p>
            <a:r>
              <a:rPr lang="en-US" sz="2400" dirty="0" smtClean="0">
                <a:latin typeface="Times New Roman" panose="02020603050405020304" pitchFamily="18" charset="0"/>
                <a:cs typeface="Times New Roman" panose="02020603050405020304" pitchFamily="18" charset="0"/>
              </a:rPr>
              <a:t>With </a:t>
            </a:r>
            <a:r>
              <a:rPr lang="en-US" sz="2400" dirty="0">
                <a:latin typeface="Times New Roman" panose="02020603050405020304" pitchFamily="18" charset="0"/>
                <a:cs typeface="Times New Roman" panose="02020603050405020304" pitchFamily="18" charset="0"/>
              </a:rPr>
              <a:t>the gradual development of the obstruction, there is enough time for the expansion of the anastomosing blood </a:t>
            </a:r>
            <a:r>
              <a:rPr lang="en-US" sz="2400" dirty="0" smtClean="0">
                <a:latin typeface="Times New Roman" panose="02020603050405020304" pitchFamily="18" charset="0"/>
                <a:cs typeface="Times New Roman" panose="02020603050405020304" pitchFamily="18" charset="0"/>
              </a:rPr>
              <a:t>vessels</a:t>
            </a:r>
          </a:p>
          <a:p>
            <a:pPr marL="0" indent="0">
              <a:buNone/>
            </a:pP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Sudden </a:t>
            </a:r>
            <a:r>
              <a:rPr lang="en-US" sz="2400" dirty="0">
                <a:latin typeface="Times New Roman" panose="02020603050405020304" pitchFamily="18" charset="0"/>
                <a:cs typeface="Times New Roman" panose="02020603050405020304" pitchFamily="18" charset="0"/>
              </a:rPr>
              <a:t>obstruction of previously normal or slightly stenotic coronary blood vessels leads to myocardial infarction</a:t>
            </a:r>
          </a:p>
          <a:p>
            <a:r>
              <a:rPr lang="en-US" sz="2400" dirty="0" smtClean="0">
                <a:latin typeface="Times New Roman" panose="02020603050405020304" pitchFamily="18" charset="0"/>
                <a:cs typeface="Times New Roman" panose="02020603050405020304" pitchFamily="18" charset="0"/>
              </a:rPr>
              <a:t>The </a:t>
            </a:r>
            <a:r>
              <a:rPr lang="en-US" sz="2400" dirty="0">
                <a:latin typeface="Times New Roman" panose="02020603050405020304" pitchFamily="18" charset="0"/>
                <a:cs typeface="Times New Roman" panose="02020603050405020304" pitchFamily="18" charset="0"/>
              </a:rPr>
              <a:t>gradual development of occlusion has milder ischemic changes in the myocardium, because the gradual narrowing of the coronary arteries allows the collateral blood vessels to develop better</a:t>
            </a:r>
            <a:endParaRPr lang="en-US" sz="24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0" y="0"/>
            <a:ext cx="6701246"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spc="-5" dirty="0" smtClean="0">
              <a:latin typeface="Times New Roman"/>
              <a:cs typeface="Times New Roman"/>
            </a:endParaRPr>
          </a:p>
          <a:p>
            <a:pPr algn="ctr"/>
            <a:r>
              <a:rPr lang="en-US" sz="2800" b="1" spc="-5" dirty="0" smtClean="0">
                <a:latin typeface="Times New Roman"/>
                <a:cs typeface="Times New Roman"/>
              </a:rPr>
              <a:t>ISHAEMIA</a:t>
            </a:r>
          </a:p>
          <a:p>
            <a:pPr algn="ctr"/>
            <a:r>
              <a:rPr lang="en-US" sz="2800" b="1" dirty="0">
                <a:latin typeface="Times New Roman" panose="02020603050405020304" pitchFamily="18" charset="0"/>
                <a:cs typeface="Times New Roman" panose="02020603050405020304" pitchFamily="18" charset="0"/>
              </a:rPr>
              <a:t>OCCLUSION DEVELOPMENT SPEEDS</a:t>
            </a:r>
          </a:p>
          <a:p>
            <a:pPr algn="ctr"/>
            <a:endParaRPr lang="en-US" sz="2800" b="1" dirty="0"/>
          </a:p>
        </p:txBody>
      </p:sp>
    </p:spTree>
    <p:extLst>
      <p:ext uri="{BB962C8B-B14F-4D97-AF65-F5344CB8AC3E}">
        <p14:creationId xmlns:p14="http://schemas.microsoft.com/office/powerpoint/2010/main" val="20646411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r>
              <a:rPr lang="en-US" sz="2400" dirty="0" smtClean="0">
                <a:latin typeface="Times New Roman" panose="02020603050405020304" pitchFamily="18" charset="0"/>
                <a:cs typeface="Times New Roman" panose="02020603050405020304" pitchFamily="18" charset="0"/>
              </a:rPr>
              <a:t>Tissues </a:t>
            </a:r>
            <a:r>
              <a:rPr lang="en-US" sz="2400" dirty="0">
                <a:latin typeface="Times New Roman" panose="02020603050405020304" pitchFamily="18" charset="0"/>
                <a:cs typeface="Times New Roman" panose="02020603050405020304" pitchFamily="18" charset="0"/>
              </a:rPr>
              <a:t>differ significantly in their ability to withstand ischemia:</a:t>
            </a:r>
          </a:p>
          <a:p>
            <a:pPr marL="0" indent="0">
              <a:buNone/>
            </a:pP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The </a:t>
            </a:r>
            <a:r>
              <a:rPr lang="en-US" sz="2400" dirty="0">
                <a:latin typeface="Times New Roman" panose="02020603050405020304" pitchFamily="18" charset="0"/>
                <a:cs typeface="Times New Roman" panose="02020603050405020304" pitchFamily="18" charset="0"/>
              </a:rPr>
              <a:t>brain and heart are the most sensitive to ischemia - necrosis occurs after just a few minutes after the occurrence of arterial occlusion</a:t>
            </a:r>
          </a:p>
          <a:p>
            <a:pPr marL="0" indent="0">
              <a:buNone/>
            </a:pP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Neurons </a:t>
            </a:r>
            <a:r>
              <a:rPr lang="en-US" sz="2400" dirty="0">
                <a:latin typeface="Times New Roman" panose="02020603050405020304" pitchFamily="18" charset="0"/>
                <a:cs typeface="Times New Roman" panose="02020603050405020304" pitchFamily="18" charset="0"/>
              </a:rPr>
              <a:t>become irreversibly damaged after 3-4 min.</a:t>
            </a:r>
          </a:p>
          <a:p>
            <a:pPr marL="0" indent="0">
              <a:buNone/>
            </a:pPr>
            <a:endParaRPr lang="en-US" sz="2400" dirty="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Cardiomyocytes</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die after 20-30 min of ischemia.</a:t>
            </a:r>
          </a:p>
          <a:p>
            <a:pPr marL="0" indent="0">
              <a:buNone/>
            </a:pP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Skeletal </a:t>
            </a:r>
            <a:r>
              <a:rPr lang="en-US" sz="2400" dirty="0">
                <a:latin typeface="Times New Roman" panose="02020603050405020304" pitchFamily="18" charset="0"/>
                <a:cs typeface="Times New Roman" panose="02020603050405020304" pitchFamily="18" charset="0"/>
              </a:rPr>
              <a:t>muscles and bones can withstand ischemia for many hours without pathological </a:t>
            </a:r>
            <a:r>
              <a:rPr lang="en-US" sz="2400" dirty="0" smtClean="0">
                <a:latin typeface="Times New Roman" panose="02020603050405020304" pitchFamily="18" charset="0"/>
                <a:cs typeface="Times New Roman" panose="02020603050405020304" pitchFamily="18" charset="0"/>
              </a:rPr>
              <a:t>changes.</a:t>
            </a:r>
          </a:p>
        </p:txBody>
      </p:sp>
      <p:sp>
        <p:nvSpPr>
          <p:cNvPr id="12" name="Rectangle 11"/>
          <p:cNvSpPr/>
          <p:nvPr/>
        </p:nvSpPr>
        <p:spPr>
          <a:xfrm>
            <a:off x="0" y="0"/>
            <a:ext cx="6426926"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 dirty="0" smtClean="0">
                <a:latin typeface="Times New Roman"/>
                <a:cs typeface="Times New Roman"/>
              </a:rPr>
              <a:t>ISHAEMIA</a:t>
            </a:r>
          </a:p>
          <a:p>
            <a:pPr algn="ctr"/>
            <a:r>
              <a:rPr lang="en-US" sz="2800" b="1" dirty="0">
                <a:latin typeface="Times New Roman" panose="02020603050405020304" pitchFamily="18" charset="0"/>
                <a:cs typeface="Times New Roman" panose="02020603050405020304" pitchFamily="18" charset="0"/>
              </a:rPr>
              <a:t>TISSUE SENSITIVITY TO ISCHEMIA</a:t>
            </a:r>
            <a:endParaRPr lang="en-US" sz="2800" b="1" dirty="0"/>
          </a:p>
        </p:txBody>
      </p:sp>
    </p:spTree>
    <p:extLst>
      <p:ext uri="{BB962C8B-B14F-4D97-AF65-F5344CB8AC3E}">
        <p14:creationId xmlns:p14="http://schemas.microsoft.com/office/powerpoint/2010/main" val="11175765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pic>
        <p:nvPicPr>
          <p:cNvPr id="4" name="object 3"/>
          <p:cNvPicPr>
            <a:picLocks noGrp="1"/>
          </p:cNvPicPr>
          <p:nvPr>
            <p:ph idx="1"/>
          </p:nvPr>
        </p:nvPicPr>
        <p:blipFill>
          <a:blip r:embed="rId2" cstate="print"/>
          <a:stretch>
            <a:fillRect/>
          </a:stretch>
        </p:blipFill>
        <p:spPr>
          <a:xfrm>
            <a:off x="261257" y="2050869"/>
            <a:ext cx="11691257" cy="4807131"/>
          </a:xfrm>
          <a:prstGeom prst="rect">
            <a:avLst/>
          </a:prstGeom>
        </p:spPr>
      </p:pic>
      <p:sp>
        <p:nvSpPr>
          <p:cNvPr id="5" name="TextBox 4"/>
          <p:cNvSpPr txBox="1"/>
          <p:nvPr/>
        </p:nvSpPr>
        <p:spPr>
          <a:xfrm>
            <a:off x="6096000" y="0"/>
            <a:ext cx="6096000" cy="147732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CORONARY ARTERY, </a:t>
            </a:r>
            <a:r>
              <a:rPr lang="en-US" dirty="0" smtClean="0">
                <a:latin typeface="Times New Roman" panose="02020603050405020304" pitchFamily="18" charset="0"/>
                <a:cs typeface="Times New Roman" panose="02020603050405020304" pitchFamily="18" charset="0"/>
              </a:rPr>
              <a:t>SUCESSIVE MACROSCOPIC </a:t>
            </a:r>
            <a:r>
              <a:rPr lang="en-US" dirty="0">
                <a:latin typeface="Times New Roman" panose="02020603050405020304" pitchFamily="18" charset="0"/>
                <a:cs typeface="Times New Roman" panose="02020603050405020304" pitchFamily="18" charset="0"/>
              </a:rPr>
              <a:t>CROSS-SECTION, OF A STENOTICALLY NARROWED LUMEN DUE TO ATHEROSCLEROSIS (ATHEROSCLEROTIC PLAQUE) AND ASSOCIATED OBSTRUCTIVE THROMBOSIS</a:t>
            </a:r>
          </a:p>
        </p:txBody>
      </p:sp>
    </p:spTree>
    <p:extLst>
      <p:ext uri="{BB962C8B-B14F-4D97-AF65-F5344CB8AC3E}">
        <p14:creationId xmlns:p14="http://schemas.microsoft.com/office/powerpoint/2010/main" val="25107971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361390"/>
            <a:ext cx="10847363" cy="5032375"/>
          </a:xfrm>
        </p:spPr>
        <p:txBody>
          <a:bodyPr>
            <a:noAutofit/>
          </a:bodyPr>
          <a:lstStyle/>
          <a:p>
            <a:pPr marL="0" indent="0">
              <a:buNone/>
            </a:pPr>
            <a:endParaRPr lang="en-US" sz="2400" dirty="0" smtClean="0">
              <a:latin typeface="Times New Roman" panose="02020603050405020304" pitchFamily="18" charset="0"/>
              <a:cs typeface="Times New Roman" panose="02020603050405020304" pitchFamily="18" charset="0"/>
            </a:endParaRPr>
          </a:p>
        </p:txBody>
      </p:sp>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grpSp>
        <p:nvGrpSpPr>
          <p:cNvPr id="4" name="object 3"/>
          <p:cNvGrpSpPr/>
          <p:nvPr/>
        </p:nvGrpSpPr>
        <p:grpSpPr>
          <a:xfrm>
            <a:off x="418011" y="1893746"/>
            <a:ext cx="11064240" cy="4964254"/>
            <a:chOff x="836675" y="1429511"/>
            <a:chExt cx="8267700" cy="5387340"/>
          </a:xfrm>
        </p:grpSpPr>
        <p:pic>
          <p:nvPicPr>
            <p:cNvPr id="5" name="object 4"/>
            <p:cNvPicPr/>
            <p:nvPr/>
          </p:nvPicPr>
          <p:blipFill>
            <a:blip r:embed="rId2" cstate="print"/>
            <a:stretch>
              <a:fillRect/>
            </a:stretch>
          </p:blipFill>
          <p:spPr>
            <a:xfrm>
              <a:off x="856487" y="1447800"/>
              <a:ext cx="8229600" cy="2439923"/>
            </a:xfrm>
            <a:prstGeom prst="rect">
              <a:avLst/>
            </a:prstGeom>
          </p:spPr>
        </p:pic>
        <p:sp>
          <p:nvSpPr>
            <p:cNvPr id="6" name="object 5"/>
            <p:cNvSpPr/>
            <p:nvPr/>
          </p:nvSpPr>
          <p:spPr>
            <a:xfrm>
              <a:off x="836675" y="1429511"/>
              <a:ext cx="8267700" cy="2458720"/>
            </a:xfrm>
            <a:custGeom>
              <a:avLst/>
              <a:gdLst/>
              <a:ahLst/>
              <a:cxnLst/>
              <a:rect l="l" t="t" r="r" b="b"/>
              <a:pathLst>
                <a:path w="8267700" h="2458720">
                  <a:moveTo>
                    <a:pt x="8267699" y="0"/>
                  </a:moveTo>
                  <a:lnTo>
                    <a:pt x="0" y="0"/>
                  </a:lnTo>
                  <a:lnTo>
                    <a:pt x="0" y="2458211"/>
                  </a:lnTo>
                  <a:lnTo>
                    <a:pt x="19811" y="2458211"/>
                  </a:lnTo>
                  <a:lnTo>
                    <a:pt x="19811" y="18287"/>
                  </a:lnTo>
                  <a:lnTo>
                    <a:pt x="10668" y="18287"/>
                  </a:lnTo>
                  <a:lnTo>
                    <a:pt x="19811" y="9143"/>
                  </a:lnTo>
                  <a:lnTo>
                    <a:pt x="8267699" y="9143"/>
                  </a:lnTo>
                  <a:lnTo>
                    <a:pt x="8267699" y="0"/>
                  </a:lnTo>
                  <a:close/>
                </a:path>
                <a:path w="8267700" h="2458720">
                  <a:moveTo>
                    <a:pt x="8249411" y="9143"/>
                  </a:moveTo>
                  <a:lnTo>
                    <a:pt x="8249411" y="2458211"/>
                  </a:lnTo>
                  <a:lnTo>
                    <a:pt x="8267699" y="2458211"/>
                  </a:lnTo>
                  <a:lnTo>
                    <a:pt x="8267699" y="18287"/>
                  </a:lnTo>
                  <a:lnTo>
                    <a:pt x="8258555" y="18287"/>
                  </a:lnTo>
                  <a:lnTo>
                    <a:pt x="8249411" y="9143"/>
                  </a:lnTo>
                  <a:close/>
                </a:path>
                <a:path w="8267700" h="2458720">
                  <a:moveTo>
                    <a:pt x="19811" y="9143"/>
                  </a:moveTo>
                  <a:lnTo>
                    <a:pt x="10668" y="18287"/>
                  </a:lnTo>
                  <a:lnTo>
                    <a:pt x="19811" y="18287"/>
                  </a:lnTo>
                  <a:lnTo>
                    <a:pt x="19811" y="9143"/>
                  </a:lnTo>
                  <a:close/>
                </a:path>
                <a:path w="8267700" h="2458720">
                  <a:moveTo>
                    <a:pt x="8249411" y="9143"/>
                  </a:moveTo>
                  <a:lnTo>
                    <a:pt x="19811" y="9143"/>
                  </a:lnTo>
                  <a:lnTo>
                    <a:pt x="19811" y="18287"/>
                  </a:lnTo>
                  <a:lnTo>
                    <a:pt x="8249411" y="18287"/>
                  </a:lnTo>
                  <a:lnTo>
                    <a:pt x="8249411" y="9143"/>
                  </a:lnTo>
                  <a:close/>
                </a:path>
                <a:path w="8267700" h="2458720">
                  <a:moveTo>
                    <a:pt x="8267699" y="9143"/>
                  </a:moveTo>
                  <a:lnTo>
                    <a:pt x="8249411" y="9143"/>
                  </a:lnTo>
                  <a:lnTo>
                    <a:pt x="8258555" y="18287"/>
                  </a:lnTo>
                  <a:lnTo>
                    <a:pt x="8267699" y="18287"/>
                  </a:lnTo>
                  <a:lnTo>
                    <a:pt x="8267699" y="9143"/>
                  </a:lnTo>
                  <a:close/>
                </a:path>
              </a:pathLst>
            </a:custGeom>
            <a:solidFill>
              <a:srgbClr val="FF9966"/>
            </a:solidFill>
          </p:spPr>
          <p:txBody>
            <a:bodyPr wrap="square" lIns="0" tIns="0" rIns="0" bIns="0" rtlCol="0"/>
            <a:lstStyle/>
            <a:p>
              <a:endParaRPr/>
            </a:p>
          </p:txBody>
        </p:sp>
        <p:pic>
          <p:nvPicPr>
            <p:cNvPr id="7" name="object 6"/>
            <p:cNvPicPr/>
            <p:nvPr/>
          </p:nvPicPr>
          <p:blipFill>
            <a:blip r:embed="rId3" cstate="print"/>
            <a:stretch>
              <a:fillRect/>
            </a:stretch>
          </p:blipFill>
          <p:spPr>
            <a:xfrm>
              <a:off x="856487" y="3886200"/>
              <a:ext cx="8229600" cy="2912364"/>
            </a:xfrm>
            <a:prstGeom prst="rect">
              <a:avLst/>
            </a:prstGeom>
          </p:spPr>
        </p:pic>
        <p:sp>
          <p:nvSpPr>
            <p:cNvPr id="8" name="object 7"/>
            <p:cNvSpPr/>
            <p:nvPr/>
          </p:nvSpPr>
          <p:spPr>
            <a:xfrm>
              <a:off x="836675" y="3886200"/>
              <a:ext cx="8267700" cy="2931160"/>
            </a:xfrm>
            <a:custGeom>
              <a:avLst/>
              <a:gdLst/>
              <a:ahLst/>
              <a:cxnLst/>
              <a:rect l="l" t="t" r="r" b="b"/>
              <a:pathLst>
                <a:path w="8267700" h="2931159">
                  <a:moveTo>
                    <a:pt x="19811" y="0"/>
                  </a:moveTo>
                  <a:lnTo>
                    <a:pt x="0" y="0"/>
                  </a:lnTo>
                  <a:lnTo>
                    <a:pt x="0" y="2930651"/>
                  </a:lnTo>
                  <a:lnTo>
                    <a:pt x="8267699" y="2930651"/>
                  </a:lnTo>
                  <a:lnTo>
                    <a:pt x="8267699" y="2921507"/>
                  </a:lnTo>
                  <a:lnTo>
                    <a:pt x="19811" y="2921507"/>
                  </a:lnTo>
                  <a:lnTo>
                    <a:pt x="10668" y="2912363"/>
                  </a:lnTo>
                  <a:lnTo>
                    <a:pt x="19811" y="2912363"/>
                  </a:lnTo>
                  <a:lnTo>
                    <a:pt x="19811" y="0"/>
                  </a:lnTo>
                  <a:close/>
                </a:path>
                <a:path w="8267700" h="2931159">
                  <a:moveTo>
                    <a:pt x="19811" y="2912363"/>
                  </a:moveTo>
                  <a:lnTo>
                    <a:pt x="10668" y="2912363"/>
                  </a:lnTo>
                  <a:lnTo>
                    <a:pt x="19811" y="2921507"/>
                  </a:lnTo>
                  <a:lnTo>
                    <a:pt x="19811" y="2912363"/>
                  </a:lnTo>
                  <a:close/>
                </a:path>
                <a:path w="8267700" h="2931159">
                  <a:moveTo>
                    <a:pt x="8249411" y="2912363"/>
                  </a:moveTo>
                  <a:lnTo>
                    <a:pt x="19811" y="2912363"/>
                  </a:lnTo>
                  <a:lnTo>
                    <a:pt x="19811" y="2921507"/>
                  </a:lnTo>
                  <a:lnTo>
                    <a:pt x="8249411" y="2921507"/>
                  </a:lnTo>
                  <a:lnTo>
                    <a:pt x="8249411" y="2912363"/>
                  </a:lnTo>
                  <a:close/>
                </a:path>
                <a:path w="8267700" h="2931159">
                  <a:moveTo>
                    <a:pt x="8267699" y="0"/>
                  </a:moveTo>
                  <a:lnTo>
                    <a:pt x="8249411" y="0"/>
                  </a:lnTo>
                  <a:lnTo>
                    <a:pt x="8249411" y="2921507"/>
                  </a:lnTo>
                  <a:lnTo>
                    <a:pt x="8258555" y="2912363"/>
                  </a:lnTo>
                  <a:lnTo>
                    <a:pt x="8267699" y="2912363"/>
                  </a:lnTo>
                  <a:lnTo>
                    <a:pt x="8267699" y="0"/>
                  </a:lnTo>
                  <a:close/>
                </a:path>
                <a:path w="8267700" h="2931159">
                  <a:moveTo>
                    <a:pt x="8267699" y="2912363"/>
                  </a:moveTo>
                  <a:lnTo>
                    <a:pt x="8258555" y="2912363"/>
                  </a:lnTo>
                  <a:lnTo>
                    <a:pt x="8249411" y="2921507"/>
                  </a:lnTo>
                  <a:lnTo>
                    <a:pt x="8267699" y="2921507"/>
                  </a:lnTo>
                  <a:lnTo>
                    <a:pt x="8267699" y="2912363"/>
                  </a:lnTo>
                  <a:close/>
                </a:path>
              </a:pathLst>
            </a:custGeom>
            <a:solidFill>
              <a:srgbClr val="FF9966"/>
            </a:solidFill>
          </p:spPr>
          <p:txBody>
            <a:bodyPr wrap="square" lIns="0" tIns="0" rIns="0" bIns="0" rtlCol="0"/>
            <a:lstStyle/>
            <a:p>
              <a:endParaRPr/>
            </a:p>
          </p:txBody>
        </p:sp>
      </p:grpSp>
      <p:sp>
        <p:nvSpPr>
          <p:cNvPr id="9" name="TextBox 8"/>
          <p:cNvSpPr txBox="1"/>
          <p:nvPr/>
        </p:nvSpPr>
        <p:spPr>
          <a:xfrm>
            <a:off x="6096000" y="0"/>
            <a:ext cx="6096000" cy="120032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CORONARY ARTERY, </a:t>
            </a:r>
            <a:r>
              <a:rPr lang="en-US" dirty="0" smtClean="0">
                <a:latin typeface="Times New Roman" panose="02020603050405020304" pitchFamily="18" charset="0"/>
                <a:cs typeface="Times New Roman" panose="02020603050405020304" pitchFamily="18" charset="0"/>
              </a:rPr>
              <a:t>MACROSCOPIC </a:t>
            </a:r>
            <a:r>
              <a:rPr lang="en-US" dirty="0">
                <a:latin typeface="Times New Roman" panose="02020603050405020304" pitchFamily="18" charset="0"/>
                <a:cs typeface="Times New Roman" panose="02020603050405020304" pitchFamily="18" charset="0"/>
              </a:rPr>
              <a:t>CROSS-SECTION, OF A STENOTICALLY NARROWED LUMEN DUE TO ATHEROSCLEROSIS (ATHEROSCLEROTIC PLAQUE) AND ASSOCIATED OBSTRUCTIVE THROMBOSIS</a:t>
            </a:r>
          </a:p>
        </p:txBody>
      </p:sp>
    </p:spTree>
    <p:extLst>
      <p:ext uri="{BB962C8B-B14F-4D97-AF65-F5344CB8AC3E}">
        <p14:creationId xmlns:p14="http://schemas.microsoft.com/office/powerpoint/2010/main" val="37820552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7033846"/>
          </a:xfrm>
        </p:spPr>
      </p:pic>
    </p:spTree>
    <p:extLst>
      <p:ext uri="{BB962C8B-B14F-4D97-AF65-F5344CB8AC3E}">
        <p14:creationId xmlns:p14="http://schemas.microsoft.com/office/powerpoint/2010/main" val="4181740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pic>
        <p:nvPicPr>
          <p:cNvPr id="4" name="object 3"/>
          <p:cNvPicPr>
            <a:picLocks noGrp="1"/>
          </p:cNvPicPr>
          <p:nvPr>
            <p:ph idx="1"/>
          </p:nvPr>
        </p:nvPicPr>
        <p:blipFill>
          <a:blip r:embed="rId2" cstate="print"/>
          <a:stretch>
            <a:fillRect/>
          </a:stretch>
        </p:blipFill>
        <p:spPr>
          <a:xfrm>
            <a:off x="0" y="1825625"/>
            <a:ext cx="12318274" cy="5032375"/>
          </a:xfrm>
          <a:prstGeom prst="rect">
            <a:avLst/>
          </a:prstGeom>
        </p:spPr>
      </p:pic>
      <p:sp>
        <p:nvSpPr>
          <p:cNvPr id="5" name="TextBox 4"/>
          <p:cNvSpPr txBox="1"/>
          <p:nvPr/>
        </p:nvSpPr>
        <p:spPr>
          <a:xfrm>
            <a:off x="6096000" y="0"/>
            <a:ext cx="6096000" cy="120032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CORONARY ARTERY, MICROSCOPIC CROSS-SECTION, OF A STENOTICALLY NARROWED LUMEN DUE TO ATHEROSCLEROSIS (ATHEROSCLEROTIC PLAQUE) AND ASSOCIATED OBSTRUCTIVE THROMBOSIS</a:t>
            </a:r>
          </a:p>
        </p:txBody>
      </p:sp>
    </p:spTree>
    <p:extLst>
      <p:ext uri="{BB962C8B-B14F-4D97-AF65-F5344CB8AC3E}">
        <p14:creationId xmlns:p14="http://schemas.microsoft.com/office/powerpoint/2010/main" val="323522055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6096000" cy="1172108"/>
          </a:xfrm>
          <a:prstGeom prst="rect">
            <a:avLst/>
          </a:prstGeom>
          <a:solidFill>
            <a:srgbClr val="A500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ISHAEMIA</a:t>
            </a:r>
            <a:endParaRPr lang="en-US" sz="3400" dirty="0"/>
          </a:p>
        </p:txBody>
      </p:sp>
      <p:sp>
        <p:nvSpPr>
          <p:cNvPr id="2" name="Content Placeholder 1"/>
          <p:cNvSpPr>
            <a:spLocks noGrp="1"/>
          </p:cNvSpPr>
          <p:nvPr>
            <p:ph idx="1"/>
          </p:nvPr>
        </p:nvSpPr>
        <p:spPr/>
        <p:txBody>
          <a:bodyPr/>
          <a:lstStyle/>
          <a:p>
            <a:endParaRPr lang="en-US"/>
          </a:p>
        </p:txBody>
      </p:sp>
      <p:grpSp>
        <p:nvGrpSpPr>
          <p:cNvPr id="5" name="object 3"/>
          <p:cNvGrpSpPr/>
          <p:nvPr/>
        </p:nvGrpSpPr>
        <p:grpSpPr>
          <a:xfrm>
            <a:off x="0" y="1447800"/>
            <a:ext cx="11468654" cy="5410200"/>
            <a:chOff x="932687" y="1905000"/>
            <a:chExt cx="8193023" cy="5410200"/>
          </a:xfrm>
        </p:grpSpPr>
        <p:pic>
          <p:nvPicPr>
            <p:cNvPr id="6" name="object 4"/>
            <p:cNvPicPr/>
            <p:nvPr/>
          </p:nvPicPr>
          <p:blipFill>
            <a:blip r:embed="rId2" cstate="print"/>
            <a:stretch>
              <a:fillRect/>
            </a:stretch>
          </p:blipFill>
          <p:spPr>
            <a:xfrm>
              <a:off x="932687" y="1905000"/>
              <a:ext cx="8193023" cy="1982723"/>
            </a:xfrm>
            <a:prstGeom prst="rect">
              <a:avLst/>
            </a:prstGeom>
          </p:spPr>
        </p:pic>
        <p:sp>
          <p:nvSpPr>
            <p:cNvPr id="7" name="object 5"/>
            <p:cNvSpPr/>
            <p:nvPr/>
          </p:nvSpPr>
          <p:spPr>
            <a:xfrm>
              <a:off x="2590799" y="3276599"/>
              <a:ext cx="2272665" cy="334010"/>
            </a:xfrm>
            <a:custGeom>
              <a:avLst/>
              <a:gdLst/>
              <a:ahLst/>
              <a:cxnLst/>
              <a:rect l="l" t="t" r="r" b="b"/>
              <a:pathLst>
                <a:path w="2272665" h="334010">
                  <a:moveTo>
                    <a:pt x="1703831" y="0"/>
                  </a:moveTo>
                  <a:lnTo>
                    <a:pt x="1703831" y="83819"/>
                  </a:lnTo>
                  <a:lnTo>
                    <a:pt x="0" y="83819"/>
                  </a:lnTo>
                  <a:lnTo>
                    <a:pt x="0" y="251460"/>
                  </a:lnTo>
                  <a:lnTo>
                    <a:pt x="1703831" y="251460"/>
                  </a:lnTo>
                  <a:lnTo>
                    <a:pt x="1703831" y="333755"/>
                  </a:lnTo>
                  <a:lnTo>
                    <a:pt x="2272283" y="167639"/>
                  </a:lnTo>
                  <a:lnTo>
                    <a:pt x="1703831" y="0"/>
                  </a:lnTo>
                  <a:close/>
                </a:path>
              </a:pathLst>
            </a:custGeom>
            <a:solidFill>
              <a:srgbClr val="5B9AD4"/>
            </a:solidFill>
          </p:spPr>
          <p:txBody>
            <a:bodyPr wrap="square" lIns="0" tIns="0" rIns="0" bIns="0" rtlCol="0"/>
            <a:lstStyle/>
            <a:p>
              <a:endParaRPr/>
            </a:p>
          </p:txBody>
        </p:sp>
        <p:sp>
          <p:nvSpPr>
            <p:cNvPr id="8" name="object 6"/>
            <p:cNvSpPr/>
            <p:nvPr/>
          </p:nvSpPr>
          <p:spPr>
            <a:xfrm>
              <a:off x="2584703" y="3268979"/>
              <a:ext cx="2301240" cy="350520"/>
            </a:xfrm>
            <a:custGeom>
              <a:avLst/>
              <a:gdLst/>
              <a:ahLst/>
              <a:cxnLst/>
              <a:rect l="l" t="t" r="r" b="b"/>
              <a:pathLst>
                <a:path w="2301240" h="350520">
                  <a:moveTo>
                    <a:pt x="1703831" y="259080"/>
                  </a:moveTo>
                  <a:lnTo>
                    <a:pt x="1703831" y="350520"/>
                  </a:lnTo>
                  <a:lnTo>
                    <a:pt x="1735001" y="341375"/>
                  </a:lnTo>
                  <a:lnTo>
                    <a:pt x="1717547" y="341375"/>
                  </a:lnTo>
                  <a:lnTo>
                    <a:pt x="1708403" y="335280"/>
                  </a:lnTo>
                  <a:lnTo>
                    <a:pt x="1717547" y="332607"/>
                  </a:lnTo>
                  <a:lnTo>
                    <a:pt x="1717547" y="265175"/>
                  </a:lnTo>
                  <a:lnTo>
                    <a:pt x="1709927" y="265175"/>
                  </a:lnTo>
                  <a:lnTo>
                    <a:pt x="1703831" y="259080"/>
                  </a:lnTo>
                  <a:close/>
                </a:path>
                <a:path w="2301240" h="350520">
                  <a:moveTo>
                    <a:pt x="1717547" y="332607"/>
                  </a:moveTo>
                  <a:lnTo>
                    <a:pt x="1708403" y="335280"/>
                  </a:lnTo>
                  <a:lnTo>
                    <a:pt x="1717547" y="341375"/>
                  </a:lnTo>
                  <a:lnTo>
                    <a:pt x="1717547" y="332607"/>
                  </a:lnTo>
                  <a:close/>
                </a:path>
                <a:path w="2301240" h="350520">
                  <a:moveTo>
                    <a:pt x="2256090" y="175232"/>
                  </a:moveTo>
                  <a:lnTo>
                    <a:pt x="1717547" y="332607"/>
                  </a:lnTo>
                  <a:lnTo>
                    <a:pt x="1717547" y="341375"/>
                  </a:lnTo>
                  <a:lnTo>
                    <a:pt x="1735001" y="341375"/>
                  </a:lnTo>
                  <a:lnTo>
                    <a:pt x="2280460" y="181356"/>
                  </a:lnTo>
                  <a:lnTo>
                    <a:pt x="2276855" y="181356"/>
                  </a:lnTo>
                  <a:lnTo>
                    <a:pt x="2256090" y="175232"/>
                  </a:lnTo>
                  <a:close/>
                </a:path>
                <a:path w="2301240" h="350520">
                  <a:moveTo>
                    <a:pt x="1703831" y="85344"/>
                  </a:moveTo>
                  <a:lnTo>
                    <a:pt x="0" y="85344"/>
                  </a:lnTo>
                  <a:lnTo>
                    <a:pt x="0" y="265175"/>
                  </a:lnTo>
                  <a:lnTo>
                    <a:pt x="1703831" y="265175"/>
                  </a:lnTo>
                  <a:lnTo>
                    <a:pt x="1703831" y="259080"/>
                  </a:lnTo>
                  <a:lnTo>
                    <a:pt x="13716" y="259080"/>
                  </a:lnTo>
                  <a:lnTo>
                    <a:pt x="6096" y="251460"/>
                  </a:lnTo>
                  <a:lnTo>
                    <a:pt x="13716" y="251460"/>
                  </a:lnTo>
                  <a:lnTo>
                    <a:pt x="13716" y="97536"/>
                  </a:lnTo>
                  <a:lnTo>
                    <a:pt x="6096" y="97536"/>
                  </a:lnTo>
                  <a:lnTo>
                    <a:pt x="13716" y="91439"/>
                  </a:lnTo>
                  <a:lnTo>
                    <a:pt x="1703831" y="91439"/>
                  </a:lnTo>
                  <a:lnTo>
                    <a:pt x="1703831" y="85344"/>
                  </a:lnTo>
                  <a:close/>
                </a:path>
                <a:path w="2301240" h="350520">
                  <a:moveTo>
                    <a:pt x="1717547" y="251460"/>
                  </a:moveTo>
                  <a:lnTo>
                    <a:pt x="13716" y="251460"/>
                  </a:lnTo>
                  <a:lnTo>
                    <a:pt x="13716" y="259080"/>
                  </a:lnTo>
                  <a:lnTo>
                    <a:pt x="1703831" y="259080"/>
                  </a:lnTo>
                  <a:lnTo>
                    <a:pt x="1709927" y="265175"/>
                  </a:lnTo>
                  <a:lnTo>
                    <a:pt x="1717547" y="265175"/>
                  </a:lnTo>
                  <a:lnTo>
                    <a:pt x="1717547" y="251460"/>
                  </a:lnTo>
                  <a:close/>
                </a:path>
                <a:path w="2301240" h="350520">
                  <a:moveTo>
                    <a:pt x="13716" y="251460"/>
                  </a:moveTo>
                  <a:lnTo>
                    <a:pt x="6096" y="251460"/>
                  </a:lnTo>
                  <a:lnTo>
                    <a:pt x="13716" y="259080"/>
                  </a:lnTo>
                  <a:lnTo>
                    <a:pt x="13716" y="251460"/>
                  </a:lnTo>
                  <a:close/>
                </a:path>
                <a:path w="2301240" h="350520">
                  <a:moveTo>
                    <a:pt x="2276855" y="169163"/>
                  </a:moveTo>
                  <a:lnTo>
                    <a:pt x="2256090" y="175232"/>
                  </a:lnTo>
                  <a:lnTo>
                    <a:pt x="2276855" y="181356"/>
                  </a:lnTo>
                  <a:lnTo>
                    <a:pt x="2276855" y="169163"/>
                  </a:lnTo>
                  <a:close/>
                </a:path>
                <a:path w="2301240" h="350520">
                  <a:moveTo>
                    <a:pt x="2280460" y="169163"/>
                  </a:moveTo>
                  <a:lnTo>
                    <a:pt x="2276855" y="169163"/>
                  </a:lnTo>
                  <a:lnTo>
                    <a:pt x="2276855" y="181356"/>
                  </a:lnTo>
                  <a:lnTo>
                    <a:pt x="2280460" y="181356"/>
                  </a:lnTo>
                  <a:lnTo>
                    <a:pt x="2301239" y="175260"/>
                  </a:lnTo>
                  <a:lnTo>
                    <a:pt x="2280460" y="169163"/>
                  </a:lnTo>
                  <a:close/>
                </a:path>
                <a:path w="2301240" h="350520">
                  <a:moveTo>
                    <a:pt x="1729806" y="7620"/>
                  </a:moveTo>
                  <a:lnTo>
                    <a:pt x="1717547" y="7620"/>
                  </a:lnTo>
                  <a:lnTo>
                    <a:pt x="1717547" y="16412"/>
                  </a:lnTo>
                  <a:lnTo>
                    <a:pt x="2256090" y="175232"/>
                  </a:lnTo>
                  <a:lnTo>
                    <a:pt x="2276855" y="169163"/>
                  </a:lnTo>
                  <a:lnTo>
                    <a:pt x="2280460" y="169163"/>
                  </a:lnTo>
                  <a:lnTo>
                    <a:pt x="1729806" y="7620"/>
                  </a:lnTo>
                  <a:close/>
                </a:path>
                <a:path w="2301240" h="350520">
                  <a:moveTo>
                    <a:pt x="13716" y="91439"/>
                  </a:moveTo>
                  <a:lnTo>
                    <a:pt x="6096" y="97536"/>
                  </a:lnTo>
                  <a:lnTo>
                    <a:pt x="13716" y="97536"/>
                  </a:lnTo>
                  <a:lnTo>
                    <a:pt x="13716" y="91439"/>
                  </a:lnTo>
                  <a:close/>
                </a:path>
                <a:path w="2301240" h="350520">
                  <a:moveTo>
                    <a:pt x="1717547" y="85344"/>
                  </a:moveTo>
                  <a:lnTo>
                    <a:pt x="1709927" y="85344"/>
                  </a:lnTo>
                  <a:lnTo>
                    <a:pt x="1703831" y="91439"/>
                  </a:lnTo>
                  <a:lnTo>
                    <a:pt x="13716" y="91439"/>
                  </a:lnTo>
                  <a:lnTo>
                    <a:pt x="13716" y="97536"/>
                  </a:lnTo>
                  <a:lnTo>
                    <a:pt x="1717547" y="97536"/>
                  </a:lnTo>
                  <a:lnTo>
                    <a:pt x="1717547" y="85344"/>
                  </a:lnTo>
                  <a:close/>
                </a:path>
                <a:path w="2301240" h="350520">
                  <a:moveTo>
                    <a:pt x="1703831" y="0"/>
                  </a:moveTo>
                  <a:lnTo>
                    <a:pt x="1703831" y="91439"/>
                  </a:lnTo>
                  <a:lnTo>
                    <a:pt x="1709927" y="85344"/>
                  </a:lnTo>
                  <a:lnTo>
                    <a:pt x="1717547" y="85344"/>
                  </a:lnTo>
                  <a:lnTo>
                    <a:pt x="1717547" y="16412"/>
                  </a:lnTo>
                  <a:lnTo>
                    <a:pt x="1708403" y="13715"/>
                  </a:lnTo>
                  <a:lnTo>
                    <a:pt x="1717547" y="7620"/>
                  </a:lnTo>
                  <a:lnTo>
                    <a:pt x="1729806" y="7620"/>
                  </a:lnTo>
                  <a:lnTo>
                    <a:pt x="1703831" y="0"/>
                  </a:lnTo>
                  <a:close/>
                </a:path>
                <a:path w="2301240" h="350520">
                  <a:moveTo>
                    <a:pt x="1717547" y="7620"/>
                  </a:moveTo>
                  <a:lnTo>
                    <a:pt x="1708403" y="13715"/>
                  </a:lnTo>
                  <a:lnTo>
                    <a:pt x="1717547" y="16412"/>
                  </a:lnTo>
                  <a:lnTo>
                    <a:pt x="1717547" y="7620"/>
                  </a:lnTo>
                  <a:close/>
                </a:path>
              </a:pathLst>
            </a:custGeom>
            <a:solidFill>
              <a:srgbClr val="000000"/>
            </a:solidFill>
          </p:spPr>
          <p:txBody>
            <a:bodyPr wrap="square" lIns="0" tIns="0" rIns="0" bIns="0" rtlCol="0"/>
            <a:lstStyle/>
            <a:p>
              <a:endParaRPr/>
            </a:p>
          </p:txBody>
        </p:sp>
        <p:pic>
          <p:nvPicPr>
            <p:cNvPr id="9" name="object 7"/>
            <p:cNvPicPr/>
            <p:nvPr/>
          </p:nvPicPr>
          <p:blipFill>
            <a:blip r:embed="rId3" cstate="print"/>
            <a:stretch>
              <a:fillRect/>
            </a:stretch>
          </p:blipFill>
          <p:spPr>
            <a:xfrm>
              <a:off x="932687" y="3886200"/>
              <a:ext cx="8193023" cy="3429000"/>
            </a:xfrm>
            <a:prstGeom prst="rect">
              <a:avLst/>
            </a:prstGeom>
          </p:spPr>
        </p:pic>
      </p:grpSp>
      <p:sp>
        <p:nvSpPr>
          <p:cNvPr id="3" name="TextBox 2"/>
          <p:cNvSpPr txBox="1"/>
          <p:nvPr/>
        </p:nvSpPr>
        <p:spPr>
          <a:xfrm>
            <a:off x="6096000" y="0"/>
            <a:ext cx="6096000" cy="120032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CORONARY ARTERY, MICROSCOPIC CROSS-SECTION, OF A STENOTICALLY NARROWED LUMEN DUE TO ATHEROSCLEROSIS (ATHEROSCLEROTIC PLAQUE) AND ASSOCIATED OBSTRUCTIVE THROMBOSIS</a:t>
            </a:r>
          </a:p>
        </p:txBody>
      </p:sp>
    </p:spTree>
    <p:extLst>
      <p:ext uri="{BB962C8B-B14F-4D97-AF65-F5344CB8AC3E}">
        <p14:creationId xmlns:p14="http://schemas.microsoft.com/office/powerpoint/2010/main" val="262533459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600541"/>
            <a:ext cx="10515600" cy="4631446"/>
          </a:xfrm>
        </p:spPr>
        <p:txBody>
          <a:bodyPr>
            <a:normAutofit fontScale="85000" lnSpcReduction="20000"/>
          </a:bodyPr>
          <a:lstStyle/>
          <a:p>
            <a:pPr marL="0" indent="0">
              <a:buNone/>
            </a:pPr>
            <a:r>
              <a:rPr lang="en-US" b="1" dirty="0" smtClean="0">
                <a:latin typeface="Times New Roman" panose="02020603050405020304" pitchFamily="18" charset="0"/>
                <a:cs typeface="Times New Roman" panose="02020603050405020304" pitchFamily="18" charset="0"/>
              </a:rPr>
              <a:t>A FIELD OF ISCHEMIC TISSUE OR ORGAN NECROSIS CAUSED BY OCCLUSION OF ARTERIAL INFLOW OR OCCLUSION OF VENOUS DRAINAGE.</a:t>
            </a:r>
          </a:p>
          <a:p>
            <a:endParaRPr lang="en-US" dirty="0">
              <a:latin typeface="Times New Roman" panose="02020603050405020304" pitchFamily="18" charset="0"/>
              <a:cs typeface="Times New Roman" panose="02020603050405020304" pitchFamily="18" charset="0"/>
            </a:endParaRPr>
          </a:p>
          <a:p>
            <a:pPr marL="0" indent="0">
              <a:buNone/>
            </a:pPr>
            <a:r>
              <a:rPr lang="en-US" b="1" dirty="0" smtClean="0">
                <a:solidFill>
                  <a:srgbClr val="CC00FF"/>
                </a:solidFill>
                <a:latin typeface="Times New Roman" panose="02020603050405020304" pitchFamily="18" charset="0"/>
                <a:cs typeface="Times New Roman" panose="02020603050405020304" pitchFamily="18" charset="0"/>
              </a:rPr>
              <a:t>   CAUSES:</a:t>
            </a:r>
          </a:p>
          <a:p>
            <a:endParaRPr lang="en-US" dirty="0">
              <a:latin typeface="Times New Roman" panose="02020603050405020304" pitchFamily="18" charset="0"/>
              <a:cs typeface="Times New Roman" panose="02020603050405020304" pitchFamily="18" charset="0"/>
            </a:endParaRPr>
          </a:p>
          <a:p>
            <a:pPr marL="514350" indent="-514350">
              <a:buAutoNum type="arabicPeriod"/>
            </a:pPr>
            <a:r>
              <a:rPr lang="en-US" dirty="0" smtClean="0">
                <a:latin typeface="Times New Roman" panose="02020603050405020304" pitchFamily="18" charset="0"/>
                <a:cs typeface="Times New Roman" panose="02020603050405020304" pitchFamily="18" charset="0"/>
              </a:rPr>
              <a:t>Thrombosis</a:t>
            </a:r>
          </a:p>
          <a:p>
            <a:pPr marL="514350" indent="-514350">
              <a:buAutoNum type="arabicPeriod"/>
            </a:pPr>
            <a:r>
              <a:rPr lang="en-US" dirty="0" smtClean="0">
                <a:latin typeface="Times New Roman" panose="02020603050405020304" pitchFamily="18" charset="0"/>
                <a:cs typeface="Times New Roman" panose="02020603050405020304" pitchFamily="18" charset="0"/>
              </a:rPr>
              <a:t>Embolism </a:t>
            </a:r>
            <a:r>
              <a:rPr lang="en-US" dirty="0">
                <a:latin typeface="Times New Roman" panose="02020603050405020304" pitchFamily="18" charset="0"/>
                <a:cs typeface="Times New Roman" panose="02020603050405020304" pitchFamily="18" charset="0"/>
              </a:rPr>
              <a:t>(about 90% in </a:t>
            </a:r>
            <a:r>
              <a:rPr lang="en-US" dirty="0" smtClean="0">
                <a:latin typeface="Times New Roman" panose="02020603050405020304" pitchFamily="18" charset="0"/>
                <a:cs typeface="Times New Roman" panose="02020603050405020304" pitchFamily="18" charset="0"/>
              </a:rPr>
              <a:t>arteries)</a:t>
            </a:r>
          </a:p>
          <a:p>
            <a:pPr marL="514350" indent="-514350">
              <a:buAutoNum type="arabicPeriod"/>
            </a:pPr>
            <a:r>
              <a:rPr lang="en-US" dirty="0" smtClean="0">
                <a:latin typeface="Times New Roman" panose="02020603050405020304" pitchFamily="18" charset="0"/>
                <a:cs typeface="Times New Roman" panose="02020603050405020304" pitchFamily="18" charset="0"/>
              </a:rPr>
              <a:t>Hemorrhage </a:t>
            </a:r>
            <a:r>
              <a:rPr lang="en-US" dirty="0">
                <a:latin typeface="Times New Roman" panose="02020603050405020304" pitchFamily="18" charset="0"/>
                <a:cs typeface="Times New Roman" panose="02020603050405020304" pitchFamily="18" charset="0"/>
              </a:rPr>
              <a:t>in atheroma </a:t>
            </a:r>
            <a:r>
              <a:rPr lang="en-US" dirty="0" smtClean="0">
                <a:latin typeface="Times New Roman" panose="02020603050405020304" pitchFamily="18" charset="0"/>
                <a:cs typeface="Times New Roman" panose="02020603050405020304" pitchFamily="18" charset="0"/>
              </a:rPr>
              <a:t>plaque</a:t>
            </a:r>
          </a:p>
          <a:p>
            <a:pPr marL="514350" indent="-514350">
              <a:buAutoNum type="arabicPeriod"/>
            </a:pPr>
            <a:r>
              <a:rPr lang="en-US" dirty="0" smtClean="0">
                <a:latin typeface="Times New Roman" panose="02020603050405020304" pitchFamily="18" charset="0"/>
                <a:cs typeface="Times New Roman" panose="02020603050405020304" pitchFamily="18" charset="0"/>
              </a:rPr>
              <a:t>Torsion </a:t>
            </a:r>
            <a:r>
              <a:rPr lang="en-US" dirty="0">
                <a:latin typeface="Times New Roman" panose="02020603050405020304" pitchFamily="18" charset="0"/>
                <a:cs typeface="Times New Roman" panose="02020603050405020304" pitchFamily="18" charset="0"/>
              </a:rPr>
              <a:t>of blood vessels (twisting of the vascular pedicle of organs: ovary, testicle, </a:t>
            </a:r>
            <a:r>
              <a:rPr lang="en-US" dirty="0" smtClean="0">
                <a:latin typeface="Times New Roman" panose="02020603050405020304" pitchFamily="18" charset="0"/>
                <a:cs typeface="Times New Roman" panose="02020603050405020304" pitchFamily="18" charset="0"/>
              </a:rPr>
              <a:t>intestine)</a:t>
            </a:r>
          </a:p>
          <a:p>
            <a:pPr marL="514350" indent="-514350">
              <a:buAutoNum type="arabicPeriod"/>
            </a:pPr>
            <a:r>
              <a:rPr lang="en-US" dirty="0" smtClean="0">
                <a:latin typeface="Times New Roman" panose="02020603050405020304" pitchFamily="18" charset="0"/>
                <a:cs typeface="Times New Roman" panose="02020603050405020304" pitchFamily="18" charset="0"/>
              </a:rPr>
              <a:t>Arteritis</a:t>
            </a:r>
          </a:p>
          <a:p>
            <a:pPr marL="514350" indent="-514350">
              <a:buAutoNum type="arabicPeriod"/>
            </a:pPr>
            <a:r>
              <a:rPr lang="en-US" dirty="0" smtClean="0">
                <a:latin typeface="Times New Roman" panose="02020603050405020304" pitchFamily="18" charset="0"/>
                <a:cs typeface="Times New Roman" panose="02020603050405020304" pitchFamily="18" charset="0"/>
              </a:rPr>
              <a:t>Pressure </a:t>
            </a:r>
            <a:r>
              <a:rPr lang="en-US" dirty="0">
                <a:latin typeface="Times New Roman" panose="02020603050405020304" pitchFamily="18" charset="0"/>
                <a:cs typeface="Times New Roman" panose="02020603050405020304" pitchFamily="18" charset="0"/>
              </a:rPr>
              <a:t>on the blood vessel wall</a:t>
            </a:r>
          </a:p>
        </p:txBody>
      </p:sp>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Tree>
    <p:extLst>
      <p:ext uri="{BB962C8B-B14F-4D97-AF65-F5344CB8AC3E}">
        <p14:creationId xmlns:p14="http://schemas.microsoft.com/office/powerpoint/2010/main" val="36682042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839692"/>
            <a:ext cx="10515600" cy="4351338"/>
          </a:xfrm>
        </p:spPr>
        <p:txBody>
          <a:bodyPr>
            <a:normAutofit/>
          </a:bodyPr>
          <a:lstStyle/>
          <a:p>
            <a:pPr marL="0" indent="0">
              <a:lnSpc>
                <a:spcPct val="100000"/>
              </a:lnSpc>
              <a:spcBef>
                <a:spcPts val="100"/>
              </a:spcBef>
              <a:buNone/>
            </a:pPr>
            <a:r>
              <a:rPr lang="en-US" spc="-10" dirty="0">
                <a:latin typeface="Times New Roman"/>
                <a:cs typeface="Times New Roman"/>
              </a:rPr>
              <a:t>According to the color, the </a:t>
            </a:r>
            <a:r>
              <a:rPr lang="en-US" spc="-10" dirty="0" smtClean="0">
                <a:latin typeface="Times New Roman"/>
                <a:cs typeface="Times New Roman"/>
              </a:rPr>
              <a:t>INFARCTION is </a:t>
            </a:r>
            <a:r>
              <a:rPr lang="en-US" spc="-10" dirty="0">
                <a:latin typeface="Times New Roman"/>
                <a:cs typeface="Times New Roman"/>
              </a:rPr>
              <a:t>divided into:</a:t>
            </a:r>
          </a:p>
          <a:p>
            <a:pPr marL="12700">
              <a:lnSpc>
                <a:spcPct val="100000"/>
              </a:lnSpc>
              <a:spcBef>
                <a:spcPts val="100"/>
              </a:spcBef>
            </a:pPr>
            <a:endParaRPr lang="en-US" spc="-10" dirty="0">
              <a:latin typeface="Times New Roman"/>
              <a:cs typeface="Times New Roman"/>
            </a:endParaRPr>
          </a:p>
          <a:p>
            <a:pPr marL="0" indent="0">
              <a:lnSpc>
                <a:spcPct val="100000"/>
              </a:lnSpc>
              <a:spcBef>
                <a:spcPts val="100"/>
              </a:spcBef>
              <a:buNone/>
            </a:pPr>
            <a:r>
              <a:rPr lang="en-US" spc="-10" dirty="0" smtClean="0">
                <a:latin typeface="Times New Roman"/>
                <a:cs typeface="Times New Roman"/>
              </a:rPr>
              <a:t>1. Anemic </a:t>
            </a:r>
            <a:r>
              <a:rPr lang="en-US" spc="-10" dirty="0">
                <a:latin typeface="Times New Roman"/>
                <a:cs typeface="Times New Roman"/>
              </a:rPr>
              <a:t>(white) infarction </a:t>
            </a:r>
          </a:p>
          <a:p>
            <a:pPr marL="12700">
              <a:lnSpc>
                <a:spcPct val="100000"/>
              </a:lnSpc>
              <a:spcBef>
                <a:spcPts val="100"/>
              </a:spcBef>
            </a:pPr>
            <a:r>
              <a:rPr lang="en-US" spc="-10" dirty="0">
                <a:latin typeface="Times New Roman"/>
                <a:cs typeface="Times New Roman"/>
              </a:rPr>
              <a:t>INFARCTUS ANEMICUS</a:t>
            </a:r>
          </a:p>
          <a:p>
            <a:pPr marL="0" indent="0">
              <a:lnSpc>
                <a:spcPct val="100000"/>
              </a:lnSpc>
              <a:spcBef>
                <a:spcPts val="100"/>
              </a:spcBef>
              <a:buNone/>
            </a:pPr>
            <a:endParaRPr lang="en-US" spc="-10" dirty="0" smtClean="0">
              <a:latin typeface="Times New Roman"/>
              <a:cs typeface="Times New Roman"/>
            </a:endParaRPr>
          </a:p>
          <a:p>
            <a:pPr marL="0" indent="0">
              <a:lnSpc>
                <a:spcPct val="100000"/>
              </a:lnSpc>
              <a:spcBef>
                <a:spcPts val="100"/>
              </a:spcBef>
              <a:buNone/>
            </a:pPr>
            <a:endParaRPr lang="en-US" spc="-10" dirty="0" smtClean="0">
              <a:latin typeface="Times New Roman"/>
              <a:cs typeface="Times New Roman"/>
            </a:endParaRPr>
          </a:p>
          <a:p>
            <a:pPr marL="0" indent="0">
              <a:lnSpc>
                <a:spcPct val="100000"/>
              </a:lnSpc>
              <a:spcBef>
                <a:spcPts val="100"/>
              </a:spcBef>
              <a:buNone/>
            </a:pPr>
            <a:r>
              <a:rPr lang="en-US" spc="-10" dirty="0" smtClean="0">
                <a:latin typeface="Times New Roman"/>
                <a:cs typeface="Times New Roman"/>
              </a:rPr>
              <a:t>2. Hemorrhagic </a:t>
            </a:r>
            <a:r>
              <a:rPr lang="en-US" spc="-10" dirty="0">
                <a:latin typeface="Times New Roman"/>
                <a:cs typeface="Times New Roman"/>
              </a:rPr>
              <a:t>(red) infarction</a:t>
            </a:r>
          </a:p>
          <a:p>
            <a:pPr marL="12700">
              <a:lnSpc>
                <a:spcPct val="100000"/>
              </a:lnSpc>
              <a:spcBef>
                <a:spcPts val="100"/>
              </a:spcBef>
            </a:pPr>
            <a:r>
              <a:rPr lang="en-US" spc="-10" dirty="0">
                <a:latin typeface="Times New Roman"/>
                <a:cs typeface="Times New Roman"/>
              </a:rPr>
              <a:t>INFARCTUS HAEMORRHAGICUS</a:t>
            </a:r>
            <a:endParaRPr lang="en-US" dirty="0">
              <a:latin typeface="Times New Roman"/>
              <a:cs typeface="Times New Roman"/>
            </a:endParaRPr>
          </a:p>
        </p:txBody>
      </p:sp>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pic>
        <p:nvPicPr>
          <p:cNvPr id="3" name="Picture 2"/>
          <p:cNvPicPr>
            <a:picLocks noChangeAspect="1"/>
          </p:cNvPicPr>
          <p:nvPr/>
        </p:nvPicPr>
        <p:blipFill>
          <a:blip r:embed="rId2"/>
          <a:stretch>
            <a:fillRect/>
          </a:stretch>
        </p:blipFill>
        <p:spPr>
          <a:xfrm>
            <a:off x="8271803" y="2278966"/>
            <a:ext cx="3920197" cy="4579034"/>
          </a:xfrm>
          <a:prstGeom prst="rect">
            <a:avLst/>
          </a:prstGeom>
        </p:spPr>
      </p:pic>
    </p:spTree>
    <p:extLst>
      <p:ext uri="{BB962C8B-B14F-4D97-AF65-F5344CB8AC3E}">
        <p14:creationId xmlns:p14="http://schemas.microsoft.com/office/powerpoint/2010/main" val="188297013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839692"/>
            <a:ext cx="10515600" cy="5018308"/>
          </a:xfrm>
        </p:spPr>
        <p:txBody>
          <a:bodyPr>
            <a:normAutofit fontScale="92500" lnSpcReduction="20000"/>
          </a:bodyPr>
          <a:lstStyle/>
          <a:p>
            <a:pPr marL="0" indent="0">
              <a:buNone/>
            </a:pPr>
            <a:r>
              <a:rPr lang="en-US" dirty="0">
                <a:latin typeface="Times New Roman" panose="02020603050405020304" pitchFamily="18" charset="0"/>
                <a:cs typeface="Times New Roman" panose="02020603050405020304" pitchFamily="18" charset="0"/>
              </a:rPr>
              <a:t>THEY ARISE IN THE FOLLOWING ORGANS:</a:t>
            </a:r>
          </a:p>
          <a:p>
            <a:endParaRPr lang="en-US" dirty="0">
              <a:latin typeface="Times New Roman" panose="02020603050405020304" pitchFamily="18" charset="0"/>
              <a:cs typeface="Times New Roman" panose="02020603050405020304" pitchFamily="18" charset="0"/>
            </a:endParaRPr>
          </a:p>
          <a:p>
            <a:pPr marL="514350" indent="-514350">
              <a:buAutoNum type="arabicPeriod"/>
            </a:pPr>
            <a:r>
              <a:rPr lang="en-US" dirty="0" smtClean="0">
                <a:latin typeface="Times New Roman" panose="02020603050405020304" pitchFamily="18" charset="0"/>
                <a:cs typeface="Times New Roman" panose="02020603050405020304" pitchFamily="18" charset="0"/>
              </a:rPr>
              <a:t>MYOCARD</a:t>
            </a:r>
          </a:p>
          <a:p>
            <a:pPr marL="514350" indent="-514350">
              <a:buAutoNum type="arabicPeriod"/>
            </a:pPr>
            <a:r>
              <a:rPr lang="en-US" dirty="0" smtClean="0">
                <a:latin typeface="Times New Roman" panose="02020603050405020304" pitchFamily="18" charset="0"/>
                <a:cs typeface="Times New Roman" panose="02020603050405020304" pitchFamily="18" charset="0"/>
              </a:rPr>
              <a:t>KIDNEYS</a:t>
            </a:r>
          </a:p>
          <a:p>
            <a:pPr marL="514350" indent="-514350">
              <a:buAutoNum type="arabicPeriod"/>
            </a:pPr>
            <a:r>
              <a:rPr lang="en-US" dirty="0" smtClean="0">
                <a:latin typeface="Times New Roman" panose="02020603050405020304" pitchFamily="18" charset="0"/>
                <a:cs typeface="Times New Roman" panose="02020603050405020304" pitchFamily="18" charset="0"/>
              </a:rPr>
              <a:t>SPLEEN</a:t>
            </a:r>
          </a:p>
          <a:p>
            <a:pPr marL="514350" indent="-514350">
              <a:buAutoNum type="arabicPeriod"/>
            </a:pPr>
            <a:r>
              <a:rPr lang="en-US" dirty="0" smtClean="0">
                <a:latin typeface="Times New Roman" panose="02020603050405020304" pitchFamily="18" charset="0"/>
                <a:cs typeface="Times New Roman" panose="02020603050405020304" pitchFamily="18" charset="0"/>
              </a:rPr>
              <a:t>BRAIN</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Anemic infarction - a consequence of arterial occlusion in solid organs that have poor collateral circulation. At the same time, there is adequate venous drainage, which is why there is pallor of the ischemic zone.</a:t>
            </a:r>
          </a:p>
        </p:txBody>
      </p:sp>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pic>
        <p:nvPicPr>
          <p:cNvPr id="4" name="object 3"/>
          <p:cNvPicPr/>
          <p:nvPr/>
        </p:nvPicPr>
        <p:blipFill>
          <a:blip r:embed="rId2" cstate="print"/>
          <a:stretch>
            <a:fillRect/>
          </a:stretch>
        </p:blipFill>
        <p:spPr>
          <a:xfrm>
            <a:off x="6752492" y="1839692"/>
            <a:ext cx="5439508" cy="3548235"/>
          </a:xfrm>
          <a:prstGeom prst="rect">
            <a:avLst/>
          </a:prstGeom>
        </p:spPr>
      </p:pic>
    </p:spTree>
    <p:extLst>
      <p:ext uri="{BB962C8B-B14F-4D97-AF65-F5344CB8AC3E}">
        <p14:creationId xmlns:p14="http://schemas.microsoft.com/office/powerpoint/2010/main" val="162703034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64721"/>
            <a:ext cx="3249637" cy="4351338"/>
          </a:xfrm>
        </p:spPr>
        <p:txBody>
          <a:bodyPr>
            <a:normAutofit/>
          </a:bodyPr>
          <a:lstStyle/>
          <a:p>
            <a:r>
              <a:rPr lang="en-US" spc="-10" dirty="0">
                <a:latin typeface="Times New Roman"/>
                <a:cs typeface="Times New Roman"/>
              </a:rPr>
              <a:t>OBSTRUCTIVE THROMBUS IN THE LUMEN OF THE CORONARY ARTERY</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grpSp>
        <p:nvGrpSpPr>
          <p:cNvPr id="4" name="object 2"/>
          <p:cNvGrpSpPr/>
          <p:nvPr/>
        </p:nvGrpSpPr>
        <p:grpSpPr>
          <a:xfrm>
            <a:off x="3946842" y="1264721"/>
            <a:ext cx="5070475" cy="4721860"/>
            <a:chOff x="775715" y="685800"/>
            <a:chExt cx="5070475" cy="4721860"/>
          </a:xfrm>
        </p:grpSpPr>
        <p:pic>
          <p:nvPicPr>
            <p:cNvPr id="6" name="object 3"/>
            <p:cNvPicPr/>
            <p:nvPr/>
          </p:nvPicPr>
          <p:blipFill>
            <a:blip r:embed="rId2" cstate="print"/>
            <a:stretch>
              <a:fillRect/>
            </a:stretch>
          </p:blipFill>
          <p:spPr>
            <a:xfrm>
              <a:off x="775715" y="685800"/>
              <a:ext cx="5070347" cy="3201923"/>
            </a:xfrm>
            <a:prstGeom prst="rect">
              <a:avLst/>
            </a:prstGeom>
          </p:spPr>
        </p:pic>
        <p:sp>
          <p:nvSpPr>
            <p:cNvPr id="7" name="object 4"/>
            <p:cNvSpPr/>
            <p:nvPr/>
          </p:nvSpPr>
          <p:spPr>
            <a:xfrm>
              <a:off x="990599" y="3200400"/>
              <a:ext cx="1967864" cy="152400"/>
            </a:xfrm>
            <a:custGeom>
              <a:avLst/>
              <a:gdLst/>
              <a:ahLst/>
              <a:cxnLst/>
              <a:rect l="l" t="t" r="r" b="b"/>
              <a:pathLst>
                <a:path w="1967864" h="152400">
                  <a:moveTo>
                    <a:pt x="1475231" y="0"/>
                  </a:moveTo>
                  <a:lnTo>
                    <a:pt x="1475231" y="38100"/>
                  </a:lnTo>
                  <a:lnTo>
                    <a:pt x="0" y="38100"/>
                  </a:lnTo>
                  <a:lnTo>
                    <a:pt x="0" y="114300"/>
                  </a:lnTo>
                  <a:lnTo>
                    <a:pt x="1475231" y="114300"/>
                  </a:lnTo>
                  <a:lnTo>
                    <a:pt x="1475231" y="152400"/>
                  </a:lnTo>
                  <a:lnTo>
                    <a:pt x="1967483" y="76200"/>
                  </a:lnTo>
                  <a:lnTo>
                    <a:pt x="1475231" y="0"/>
                  </a:lnTo>
                  <a:close/>
                </a:path>
              </a:pathLst>
            </a:custGeom>
            <a:solidFill>
              <a:srgbClr val="5B9AD4"/>
            </a:solidFill>
          </p:spPr>
          <p:txBody>
            <a:bodyPr wrap="square" lIns="0" tIns="0" rIns="0" bIns="0" rtlCol="0"/>
            <a:lstStyle/>
            <a:p>
              <a:endParaRPr/>
            </a:p>
          </p:txBody>
        </p:sp>
        <p:sp>
          <p:nvSpPr>
            <p:cNvPr id="8" name="object 5"/>
            <p:cNvSpPr/>
            <p:nvPr/>
          </p:nvSpPr>
          <p:spPr>
            <a:xfrm>
              <a:off x="984503" y="3194303"/>
              <a:ext cx="2014855" cy="166370"/>
            </a:xfrm>
            <a:custGeom>
              <a:avLst/>
              <a:gdLst/>
              <a:ahLst/>
              <a:cxnLst/>
              <a:rect l="l" t="t" r="r" b="b"/>
              <a:pathLst>
                <a:path w="2014855" h="166370">
                  <a:moveTo>
                    <a:pt x="1475231" y="120396"/>
                  </a:moveTo>
                  <a:lnTo>
                    <a:pt x="1475231" y="166115"/>
                  </a:lnTo>
                  <a:lnTo>
                    <a:pt x="1524277" y="158496"/>
                  </a:lnTo>
                  <a:lnTo>
                    <a:pt x="1488947" y="158496"/>
                  </a:lnTo>
                  <a:lnTo>
                    <a:pt x="1481327" y="152400"/>
                  </a:lnTo>
                  <a:lnTo>
                    <a:pt x="1488947" y="151216"/>
                  </a:lnTo>
                  <a:lnTo>
                    <a:pt x="1488947" y="128015"/>
                  </a:lnTo>
                  <a:lnTo>
                    <a:pt x="1481327" y="128015"/>
                  </a:lnTo>
                  <a:lnTo>
                    <a:pt x="1475231" y="120396"/>
                  </a:lnTo>
                  <a:close/>
                </a:path>
                <a:path w="2014855" h="166370">
                  <a:moveTo>
                    <a:pt x="1488947" y="151216"/>
                  </a:moveTo>
                  <a:lnTo>
                    <a:pt x="1481327" y="152400"/>
                  </a:lnTo>
                  <a:lnTo>
                    <a:pt x="1488947" y="158496"/>
                  </a:lnTo>
                  <a:lnTo>
                    <a:pt x="1488947" y="151216"/>
                  </a:lnTo>
                  <a:close/>
                </a:path>
                <a:path w="2014855" h="166370">
                  <a:moveTo>
                    <a:pt x="1927890" y="83057"/>
                  </a:moveTo>
                  <a:lnTo>
                    <a:pt x="1488947" y="151216"/>
                  </a:lnTo>
                  <a:lnTo>
                    <a:pt x="1488947" y="158496"/>
                  </a:lnTo>
                  <a:lnTo>
                    <a:pt x="1524277" y="158496"/>
                  </a:lnTo>
                  <a:lnTo>
                    <a:pt x="1968868" y="89421"/>
                  </a:lnTo>
                  <a:lnTo>
                    <a:pt x="1927890" y="83057"/>
                  </a:lnTo>
                  <a:close/>
                </a:path>
                <a:path w="2014855" h="166370">
                  <a:moveTo>
                    <a:pt x="1475231" y="38100"/>
                  </a:moveTo>
                  <a:lnTo>
                    <a:pt x="0" y="38100"/>
                  </a:lnTo>
                  <a:lnTo>
                    <a:pt x="0" y="128015"/>
                  </a:lnTo>
                  <a:lnTo>
                    <a:pt x="1475231" y="128015"/>
                  </a:lnTo>
                  <a:lnTo>
                    <a:pt x="1475231" y="120396"/>
                  </a:lnTo>
                  <a:lnTo>
                    <a:pt x="13715" y="120396"/>
                  </a:lnTo>
                  <a:lnTo>
                    <a:pt x="6096" y="114300"/>
                  </a:lnTo>
                  <a:lnTo>
                    <a:pt x="13715" y="114300"/>
                  </a:lnTo>
                  <a:lnTo>
                    <a:pt x="13715" y="51815"/>
                  </a:lnTo>
                  <a:lnTo>
                    <a:pt x="6096" y="51815"/>
                  </a:lnTo>
                  <a:lnTo>
                    <a:pt x="13715" y="44196"/>
                  </a:lnTo>
                  <a:lnTo>
                    <a:pt x="1475231" y="44196"/>
                  </a:lnTo>
                  <a:lnTo>
                    <a:pt x="1475231" y="38100"/>
                  </a:lnTo>
                  <a:close/>
                </a:path>
                <a:path w="2014855" h="166370">
                  <a:moveTo>
                    <a:pt x="1488947" y="114300"/>
                  </a:moveTo>
                  <a:lnTo>
                    <a:pt x="13715" y="114300"/>
                  </a:lnTo>
                  <a:lnTo>
                    <a:pt x="13715" y="120396"/>
                  </a:lnTo>
                  <a:lnTo>
                    <a:pt x="1475231" y="120396"/>
                  </a:lnTo>
                  <a:lnTo>
                    <a:pt x="1481327" y="128015"/>
                  </a:lnTo>
                  <a:lnTo>
                    <a:pt x="1488947" y="128015"/>
                  </a:lnTo>
                  <a:lnTo>
                    <a:pt x="1488947" y="114300"/>
                  </a:lnTo>
                  <a:close/>
                </a:path>
                <a:path w="2014855" h="166370">
                  <a:moveTo>
                    <a:pt x="13715" y="114300"/>
                  </a:moveTo>
                  <a:lnTo>
                    <a:pt x="6096" y="114300"/>
                  </a:lnTo>
                  <a:lnTo>
                    <a:pt x="13715" y="120396"/>
                  </a:lnTo>
                  <a:lnTo>
                    <a:pt x="13715" y="114300"/>
                  </a:lnTo>
                  <a:close/>
                </a:path>
                <a:path w="2014855" h="166370">
                  <a:moveTo>
                    <a:pt x="1972055" y="88925"/>
                  </a:moveTo>
                  <a:lnTo>
                    <a:pt x="1968868" y="89421"/>
                  </a:lnTo>
                  <a:lnTo>
                    <a:pt x="1972055" y="89915"/>
                  </a:lnTo>
                  <a:lnTo>
                    <a:pt x="1972055" y="88925"/>
                  </a:lnTo>
                  <a:close/>
                </a:path>
                <a:path w="2014855" h="166370">
                  <a:moveTo>
                    <a:pt x="1972055" y="76200"/>
                  </a:moveTo>
                  <a:lnTo>
                    <a:pt x="1927890" y="83057"/>
                  </a:lnTo>
                  <a:lnTo>
                    <a:pt x="1968868" y="89421"/>
                  </a:lnTo>
                  <a:lnTo>
                    <a:pt x="1972055" y="88925"/>
                  </a:lnTo>
                  <a:lnTo>
                    <a:pt x="1972055" y="76200"/>
                  </a:lnTo>
                  <a:close/>
                </a:path>
                <a:path w="2014855" h="166370">
                  <a:moveTo>
                    <a:pt x="1974765" y="76200"/>
                  </a:moveTo>
                  <a:lnTo>
                    <a:pt x="1972055" y="76200"/>
                  </a:lnTo>
                  <a:lnTo>
                    <a:pt x="1972055" y="88925"/>
                  </a:lnTo>
                  <a:lnTo>
                    <a:pt x="2014727" y="82296"/>
                  </a:lnTo>
                  <a:lnTo>
                    <a:pt x="1974765" y="76200"/>
                  </a:lnTo>
                  <a:close/>
                </a:path>
                <a:path w="2014855" h="166370">
                  <a:moveTo>
                    <a:pt x="1515194" y="6096"/>
                  </a:moveTo>
                  <a:lnTo>
                    <a:pt x="1488947" y="6096"/>
                  </a:lnTo>
                  <a:lnTo>
                    <a:pt x="1488947" y="14899"/>
                  </a:lnTo>
                  <a:lnTo>
                    <a:pt x="1927890" y="83057"/>
                  </a:lnTo>
                  <a:lnTo>
                    <a:pt x="1972055" y="76200"/>
                  </a:lnTo>
                  <a:lnTo>
                    <a:pt x="1974765" y="76200"/>
                  </a:lnTo>
                  <a:lnTo>
                    <a:pt x="1515194" y="6096"/>
                  </a:lnTo>
                  <a:close/>
                </a:path>
                <a:path w="2014855" h="166370">
                  <a:moveTo>
                    <a:pt x="13715" y="44196"/>
                  </a:moveTo>
                  <a:lnTo>
                    <a:pt x="6096" y="51815"/>
                  </a:lnTo>
                  <a:lnTo>
                    <a:pt x="13715" y="51815"/>
                  </a:lnTo>
                  <a:lnTo>
                    <a:pt x="13715" y="44196"/>
                  </a:lnTo>
                  <a:close/>
                </a:path>
                <a:path w="2014855" h="166370">
                  <a:moveTo>
                    <a:pt x="1488947" y="38100"/>
                  </a:moveTo>
                  <a:lnTo>
                    <a:pt x="1481327" y="38100"/>
                  </a:lnTo>
                  <a:lnTo>
                    <a:pt x="1475231" y="44196"/>
                  </a:lnTo>
                  <a:lnTo>
                    <a:pt x="13715" y="44196"/>
                  </a:lnTo>
                  <a:lnTo>
                    <a:pt x="13715" y="51815"/>
                  </a:lnTo>
                  <a:lnTo>
                    <a:pt x="1488947" y="51815"/>
                  </a:lnTo>
                  <a:lnTo>
                    <a:pt x="1488947" y="38100"/>
                  </a:lnTo>
                  <a:close/>
                </a:path>
                <a:path w="2014855" h="166370">
                  <a:moveTo>
                    <a:pt x="1475231" y="0"/>
                  </a:moveTo>
                  <a:lnTo>
                    <a:pt x="1475231" y="44196"/>
                  </a:lnTo>
                  <a:lnTo>
                    <a:pt x="1481327" y="38100"/>
                  </a:lnTo>
                  <a:lnTo>
                    <a:pt x="1488947" y="38100"/>
                  </a:lnTo>
                  <a:lnTo>
                    <a:pt x="1488947" y="14899"/>
                  </a:lnTo>
                  <a:lnTo>
                    <a:pt x="1481327" y="13715"/>
                  </a:lnTo>
                  <a:lnTo>
                    <a:pt x="1488947" y="6096"/>
                  </a:lnTo>
                  <a:lnTo>
                    <a:pt x="1515194" y="6096"/>
                  </a:lnTo>
                  <a:lnTo>
                    <a:pt x="1475231" y="0"/>
                  </a:lnTo>
                  <a:close/>
                </a:path>
                <a:path w="2014855" h="166370">
                  <a:moveTo>
                    <a:pt x="1488947" y="6096"/>
                  </a:moveTo>
                  <a:lnTo>
                    <a:pt x="1481327" y="13715"/>
                  </a:lnTo>
                  <a:lnTo>
                    <a:pt x="1488947" y="14899"/>
                  </a:lnTo>
                  <a:lnTo>
                    <a:pt x="1488947" y="6096"/>
                  </a:lnTo>
                  <a:close/>
                </a:path>
              </a:pathLst>
            </a:custGeom>
            <a:solidFill>
              <a:srgbClr val="000000"/>
            </a:solidFill>
          </p:spPr>
          <p:txBody>
            <a:bodyPr wrap="square" lIns="0" tIns="0" rIns="0" bIns="0" rtlCol="0"/>
            <a:lstStyle/>
            <a:p>
              <a:endParaRPr/>
            </a:p>
          </p:txBody>
        </p:sp>
        <p:pic>
          <p:nvPicPr>
            <p:cNvPr id="9" name="object 6"/>
            <p:cNvPicPr/>
            <p:nvPr/>
          </p:nvPicPr>
          <p:blipFill>
            <a:blip r:embed="rId3" cstate="print"/>
            <a:stretch>
              <a:fillRect/>
            </a:stretch>
          </p:blipFill>
          <p:spPr>
            <a:xfrm>
              <a:off x="775715" y="3886200"/>
              <a:ext cx="5070347" cy="1520951"/>
            </a:xfrm>
            <a:prstGeom prst="rect">
              <a:avLst/>
            </a:prstGeom>
          </p:spPr>
        </p:pic>
      </p:grpSp>
      <p:grpSp>
        <p:nvGrpSpPr>
          <p:cNvPr id="10" name="object 8"/>
          <p:cNvGrpSpPr/>
          <p:nvPr/>
        </p:nvGrpSpPr>
        <p:grpSpPr>
          <a:xfrm>
            <a:off x="8985250" y="1932305"/>
            <a:ext cx="3206750" cy="4925695"/>
            <a:chOff x="6083807" y="2209799"/>
            <a:chExt cx="3206750" cy="4925695"/>
          </a:xfrm>
        </p:grpSpPr>
        <p:pic>
          <p:nvPicPr>
            <p:cNvPr id="11" name="object 9"/>
            <p:cNvPicPr/>
            <p:nvPr/>
          </p:nvPicPr>
          <p:blipFill>
            <a:blip r:embed="rId4" cstate="print"/>
            <a:stretch>
              <a:fillRect/>
            </a:stretch>
          </p:blipFill>
          <p:spPr>
            <a:xfrm>
              <a:off x="6089903" y="2209799"/>
              <a:ext cx="3200400" cy="4925567"/>
            </a:xfrm>
            <a:prstGeom prst="rect">
              <a:avLst/>
            </a:prstGeom>
          </p:spPr>
        </p:pic>
        <p:sp>
          <p:nvSpPr>
            <p:cNvPr id="12" name="object 10"/>
            <p:cNvSpPr/>
            <p:nvPr/>
          </p:nvSpPr>
          <p:spPr>
            <a:xfrm>
              <a:off x="6089903" y="4701539"/>
              <a:ext cx="1358265" cy="175260"/>
            </a:xfrm>
            <a:custGeom>
              <a:avLst/>
              <a:gdLst/>
              <a:ahLst/>
              <a:cxnLst/>
              <a:rect l="l" t="t" r="r" b="b"/>
              <a:pathLst>
                <a:path w="1358265" h="175260">
                  <a:moveTo>
                    <a:pt x="920495" y="0"/>
                  </a:moveTo>
                  <a:lnTo>
                    <a:pt x="920495" y="44195"/>
                  </a:lnTo>
                  <a:lnTo>
                    <a:pt x="0" y="44195"/>
                  </a:lnTo>
                  <a:lnTo>
                    <a:pt x="0" y="132587"/>
                  </a:lnTo>
                  <a:lnTo>
                    <a:pt x="920495" y="132587"/>
                  </a:lnTo>
                  <a:lnTo>
                    <a:pt x="920495" y="175259"/>
                  </a:lnTo>
                  <a:lnTo>
                    <a:pt x="1357883" y="88391"/>
                  </a:lnTo>
                  <a:lnTo>
                    <a:pt x="920495" y="0"/>
                  </a:lnTo>
                  <a:close/>
                </a:path>
              </a:pathLst>
            </a:custGeom>
            <a:solidFill>
              <a:srgbClr val="5B9AD4"/>
            </a:solidFill>
          </p:spPr>
          <p:txBody>
            <a:bodyPr wrap="square" lIns="0" tIns="0" rIns="0" bIns="0" rtlCol="0"/>
            <a:lstStyle/>
            <a:p>
              <a:endParaRPr/>
            </a:p>
          </p:txBody>
        </p:sp>
        <p:sp>
          <p:nvSpPr>
            <p:cNvPr id="13" name="object 11"/>
            <p:cNvSpPr/>
            <p:nvPr/>
          </p:nvSpPr>
          <p:spPr>
            <a:xfrm>
              <a:off x="6083807" y="4693919"/>
              <a:ext cx="1396365" cy="192405"/>
            </a:xfrm>
            <a:custGeom>
              <a:avLst/>
              <a:gdLst/>
              <a:ahLst/>
              <a:cxnLst/>
              <a:rect l="l" t="t" r="r" b="b"/>
              <a:pathLst>
                <a:path w="1396365" h="192404">
                  <a:moveTo>
                    <a:pt x="920495" y="140207"/>
                  </a:moveTo>
                  <a:lnTo>
                    <a:pt x="920495" y="192023"/>
                  </a:lnTo>
                  <a:lnTo>
                    <a:pt x="965780" y="182879"/>
                  </a:lnTo>
                  <a:lnTo>
                    <a:pt x="932687" y="182879"/>
                  </a:lnTo>
                  <a:lnTo>
                    <a:pt x="925067" y="176783"/>
                  </a:lnTo>
                  <a:lnTo>
                    <a:pt x="932687" y="175270"/>
                  </a:lnTo>
                  <a:lnTo>
                    <a:pt x="932687" y="146303"/>
                  </a:lnTo>
                  <a:lnTo>
                    <a:pt x="926591" y="146303"/>
                  </a:lnTo>
                  <a:lnTo>
                    <a:pt x="920495" y="140207"/>
                  </a:lnTo>
                  <a:close/>
                </a:path>
                <a:path w="1396365" h="192404">
                  <a:moveTo>
                    <a:pt x="932687" y="175270"/>
                  </a:moveTo>
                  <a:lnTo>
                    <a:pt x="925067" y="176783"/>
                  </a:lnTo>
                  <a:lnTo>
                    <a:pt x="932687" y="182879"/>
                  </a:lnTo>
                  <a:lnTo>
                    <a:pt x="932687" y="175270"/>
                  </a:lnTo>
                  <a:close/>
                </a:path>
                <a:path w="1396365" h="192404">
                  <a:moveTo>
                    <a:pt x="1332028" y="95958"/>
                  </a:moveTo>
                  <a:lnTo>
                    <a:pt x="932687" y="175270"/>
                  </a:lnTo>
                  <a:lnTo>
                    <a:pt x="932687" y="182879"/>
                  </a:lnTo>
                  <a:lnTo>
                    <a:pt x="965780" y="182879"/>
                  </a:lnTo>
                  <a:lnTo>
                    <a:pt x="1365794" y="102108"/>
                  </a:lnTo>
                  <a:lnTo>
                    <a:pt x="1362455" y="102108"/>
                  </a:lnTo>
                  <a:lnTo>
                    <a:pt x="1332028" y="95958"/>
                  </a:lnTo>
                  <a:close/>
                </a:path>
                <a:path w="1396365" h="192404">
                  <a:moveTo>
                    <a:pt x="920495" y="45720"/>
                  </a:moveTo>
                  <a:lnTo>
                    <a:pt x="0" y="45720"/>
                  </a:lnTo>
                  <a:lnTo>
                    <a:pt x="0" y="146303"/>
                  </a:lnTo>
                  <a:lnTo>
                    <a:pt x="920495" y="146303"/>
                  </a:lnTo>
                  <a:lnTo>
                    <a:pt x="920495" y="140207"/>
                  </a:lnTo>
                  <a:lnTo>
                    <a:pt x="12192" y="140207"/>
                  </a:lnTo>
                  <a:lnTo>
                    <a:pt x="6096" y="132588"/>
                  </a:lnTo>
                  <a:lnTo>
                    <a:pt x="12192" y="132588"/>
                  </a:lnTo>
                  <a:lnTo>
                    <a:pt x="12192" y="57912"/>
                  </a:lnTo>
                  <a:lnTo>
                    <a:pt x="6096" y="57912"/>
                  </a:lnTo>
                  <a:lnTo>
                    <a:pt x="12192" y="51816"/>
                  </a:lnTo>
                  <a:lnTo>
                    <a:pt x="920495" y="51816"/>
                  </a:lnTo>
                  <a:lnTo>
                    <a:pt x="920495" y="45720"/>
                  </a:lnTo>
                  <a:close/>
                </a:path>
                <a:path w="1396365" h="192404">
                  <a:moveTo>
                    <a:pt x="932687" y="132588"/>
                  </a:moveTo>
                  <a:lnTo>
                    <a:pt x="12192" y="132588"/>
                  </a:lnTo>
                  <a:lnTo>
                    <a:pt x="12192" y="140207"/>
                  </a:lnTo>
                  <a:lnTo>
                    <a:pt x="920495" y="140207"/>
                  </a:lnTo>
                  <a:lnTo>
                    <a:pt x="926591" y="146303"/>
                  </a:lnTo>
                  <a:lnTo>
                    <a:pt x="932687" y="146303"/>
                  </a:lnTo>
                  <a:lnTo>
                    <a:pt x="932687" y="132588"/>
                  </a:lnTo>
                  <a:close/>
                </a:path>
                <a:path w="1396365" h="192404">
                  <a:moveTo>
                    <a:pt x="12192" y="132588"/>
                  </a:moveTo>
                  <a:lnTo>
                    <a:pt x="6096" y="132588"/>
                  </a:lnTo>
                  <a:lnTo>
                    <a:pt x="12192" y="140207"/>
                  </a:lnTo>
                  <a:lnTo>
                    <a:pt x="12192" y="132588"/>
                  </a:lnTo>
                  <a:close/>
                </a:path>
                <a:path w="1396365" h="192404">
                  <a:moveTo>
                    <a:pt x="1362455" y="89916"/>
                  </a:moveTo>
                  <a:lnTo>
                    <a:pt x="1332028" y="95958"/>
                  </a:lnTo>
                  <a:lnTo>
                    <a:pt x="1362455" y="102108"/>
                  </a:lnTo>
                  <a:lnTo>
                    <a:pt x="1362455" y="89916"/>
                  </a:lnTo>
                  <a:close/>
                </a:path>
                <a:path w="1396365" h="192404">
                  <a:moveTo>
                    <a:pt x="1365794" y="89916"/>
                  </a:moveTo>
                  <a:lnTo>
                    <a:pt x="1362455" y="89916"/>
                  </a:lnTo>
                  <a:lnTo>
                    <a:pt x="1362455" y="102108"/>
                  </a:lnTo>
                  <a:lnTo>
                    <a:pt x="1365794" y="102108"/>
                  </a:lnTo>
                  <a:lnTo>
                    <a:pt x="1395983" y="96012"/>
                  </a:lnTo>
                  <a:lnTo>
                    <a:pt x="1365794" y="89916"/>
                  </a:lnTo>
                  <a:close/>
                </a:path>
                <a:path w="1396365" h="192404">
                  <a:moveTo>
                    <a:pt x="958233" y="7620"/>
                  </a:moveTo>
                  <a:lnTo>
                    <a:pt x="932687" y="7620"/>
                  </a:lnTo>
                  <a:lnTo>
                    <a:pt x="932687" y="15255"/>
                  </a:lnTo>
                  <a:lnTo>
                    <a:pt x="1332028" y="95958"/>
                  </a:lnTo>
                  <a:lnTo>
                    <a:pt x="1362455" y="89916"/>
                  </a:lnTo>
                  <a:lnTo>
                    <a:pt x="1365794" y="89916"/>
                  </a:lnTo>
                  <a:lnTo>
                    <a:pt x="958233" y="7620"/>
                  </a:lnTo>
                  <a:close/>
                </a:path>
                <a:path w="1396365" h="192404">
                  <a:moveTo>
                    <a:pt x="12192" y="51816"/>
                  </a:moveTo>
                  <a:lnTo>
                    <a:pt x="6096" y="57912"/>
                  </a:lnTo>
                  <a:lnTo>
                    <a:pt x="12192" y="57912"/>
                  </a:lnTo>
                  <a:lnTo>
                    <a:pt x="12192" y="51816"/>
                  </a:lnTo>
                  <a:close/>
                </a:path>
                <a:path w="1396365" h="192404">
                  <a:moveTo>
                    <a:pt x="932687" y="45720"/>
                  </a:moveTo>
                  <a:lnTo>
                    <a:pt x="926591" y="45720"/>
                  </a:lnTo>
                  <a:lnTo>
                    <a:pt x="920495" y="51816"/>
                  </a:lnTo>
                  <a:lnTo>
                    <a:pt x="12192" y="51816"/>
                  </a:lnTo>
                  <a:lnTo>
                    <a:pt x="12192" y="57912"/>
                  </a:lnTo>
                  <a:lnTo>
                    <a:pt x="932687" y="57912"/>
                  </a:lnTo>
                  <a:lnTo>
                    <a:pt x="932687" y="45720"/>
                  </a:lnTo>
                  <a:close/>
                </a:path>
                <a:path w="1396365" h="192404">
                  <a:moveTo>
                    <a:pt x="920495" y="0"/>
                  </a:moveTo>
                  <a:lnTo>
                    <a:pt x="920495" y="51816"/>
                  </a:lnTo>
                  <a:lnTo>
                    <a:pt x="926591" y="45720"/>
                  </a:lnTo>
                  <a:lnTo>
                    <a:pt x="932687" y="45720"/>
                  </a:lnTo>
                  <a:lnTo>
                    <a:pt x="932687" y="15255"/>
                  </a:lnTo>
                  <a:lnTo>
                    <a:pt x="925067" y="13716"/>
                  </a:lnTo>
                  <a:lnTo>
                    <a:pt x="932687" y="7620"/>
                  </a:lnTo>
                  <a:lnTo>
                    <a:pt x="958233" y="7620"/>
                  </a:lnTo>
                  <a:lnTo>
                    <a:pt x="920495" y="0"/>
                  </a:lnTo>
                  <a:close/>
                </a:path>
                <a:path w="1396365" h="192404">
                  <a:moveTo>
                    <a:pt x="932687" y="7620"/>
                  </a:moveTo>
                  <a:lnTo>
                    <a:pt x="925067" y="13716"/>
                  </a:lnTo>
                  <a:lnTo>
                    <a:pt x="932687" y="15255"/>
                  </a:lnTo>
                  <a:lnTo>
                    <a:pt x="932687" y="7620"/>
                  </a:lnTo>
                  <a:close/>
                </a:path>
              </a:pathLst>
            </a:custGeom>
            <a:solidFill>
              <a:srgbClr val="000000"/>
            </a:solidFill>
          </p:spPr>
          <p:txBody>
            <a:bodyPr wrap="square" lIns="0" tIns="0" rIns="0" bIns="0" rtlCol="0"/>
            <a:lstStyle/>
            <a:p>
              <a:endParaRPr/>
            </a:p>
          </p:txBody>
        </p:sp>
      </p:grpSp>
    </p:spTree>
    <p:extLst>
      <p:ext uri="{BB962C8B-B14F-4D97-AF65-F5344CB8AC3E}">
        <p14:creationId xmlns:p14="http://schemas.microsoft.com/office/powerpoint/2010/main" val="258351396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
        <p:nvSpPr>
          <p:cNvPr id="3" name="Content Placeholder 2"/>
          <p:cNvSpPr>
            <a:spLocks noGrp="1"/>
          </p:cNvSpPr>
          <p:nvPr>
            <p:ph idx="1"/>
          </p:nvPr>
        </p:nvSpPr>
        <p:spPr>
          <a:xfrm>
            <a:off x="211015" y="2209800"/>
            <a:ext cx="3530991" cy="4351338"/>
          </a:xfrm>
        </p:spPr>
        <p:txBody>
          <a:bodyPr/>
          <a:lstStyle/>
          <a:p>
            <a:r>
              <a:rPr lang="en-US" spc="-10" dirty="0">
                <a:latin typeface="Times New Roman"/>
                <a:cs typeface="Times New Roman"/>
              </a:rPr>
              <a:t>OBSTRUCTIVE THROMBUS IN THE LUMEN OF THE </a:t>
            </a:r>
            <a:r>
              <a:rPr lang="en-US" spc="-10" dirty="0" smtClean="0">
                <a:latin typeface="Times New Roman"/>
                <a:cs typeface="Times New Roman"/>
              </a:rPr>
              <a:t>ARTERY</a:t>
            </a:r>
            <a:endParaRPr lang="en-US" dirty="0">
              <a:latin typeface="Times New Roman" panose="02020603050405020304" pitchFamily="18" charset="0"/>
              <a:cs typeface="Times New Roman" panose="02020603050405020304" pitchFamily="18" charset="0"/>
            </a:endParaRPr>
          </a:p>
          <a:p>
            <a:endParaRPr lang="en-US" dirty="0"/>
          </a:p>
        </p:txBody>
      </p:sp>
      <p:pic>
        <p:nvPicPr>
          <p:cNvPr id="6" name="object 3"/>
          <p:cNvPicPr/>
          <p:nvPr/>
        </p:nvPicPr>
        <p:blipFill>
          <a:blip r:embed="rId2" cstate="print"/>
          <a:stretch>
            <a:fillRect/>
          </a:stretch>
        </p:blipFill>
        <p:spPr>
          <a:xfrm>
            <a:off x="3847280" y="2209800"/>
            <a:ext cx="7641335" cy="4648200"/>
          </a:xfrm>
          <a:prstGeom prst="rect">
            <a:avLst/>
          </a:prstGeom>
        </p:spPr>
      </p:pic>
    </p:spTree>
    <p:extLst>
      <p:ext uri="{BB962C8B-B14F-4D97-AF65-F5344CB8AC3E}">
        <p14:creationId xmlns:p14="http://schemas.microsoft.com/office/powerpoint/2010/main" val="333353368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839692"/>
            <a:ext cx="3798277" cy="4351338"/>
          </a:xfrm>
        </p:spPr>
        <p:txBody>
          <a:bodyPr>
            <a:normAutofit/>
          </a:bodyPr>
          <a:lstStyle/>
          <a:p>
            <a:r>
              <a:rPr lang="en-US" spc="-10" dirty="0">
                <a:latin typeface="Times New Roman"/>
                <a:cs typeface="Times New Roman"/>
              </a:rPr>
              <a:t>Anemic (white) </a:t>
            </a:r>
            <a:r>
              <a:rPr lang="en-US" spc="-10" dirty="0" smtClean="0">
                <a:latin typeface="Times New Roman"/>
                <a:cs typeface="Times New Roman"/>
              </a:rPr>
              <a:t>infarction of the left ventricle</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grpSp>
        <p:nvGrpSpPr>
          <p:cNvPr id="4" name="object 3"/>
          <p:cNvGrpSpPr/>
          <p:nvPr/>
        </p:nvGrpSpPr>
        <p:grpSpPr>
          <a:xfrm>
            <a:off x="4267200" y="1574165"/>
            <a:ext cx="7924800" cy="5283835"/>
            <a:chOff x="762000" y="1752600"/>
            <a:chExt cx="7924800" cy="5283835"/>
          </a:xfrm>
        </p:grpSpPr>
        <p:pic>
          <p:nvPicPr>
            <p:cNvPr id="6" name="object 4"/>
            <p:cNvPicPr/>
            <p:nvPr/>
          </p:nvPicPr>
          <p:blipFill>
            <a:blip r:embed="rId2" cstate="print"/>
            <a:stretch>
              <a:fillRect/>
            </a:stretch>
          </p:blipFill>
          <p:spPr>
            <a:xfrm>
              <a:off x="762000" y="1752600"/>
              <a:ext cx="7924800" cy="5283707"/>
            </a:xfrm>
            <a:prstGeom prst="rect">
              <a:avLst/>
            </a:prstGeom>
          </p:spPr>
        </p:pic>
        <p:sp>
          <p:nvSpPr>
            <p:cNvPr id="7" name="object 5"/>
            <p:cNvSpPr/>
            <p:nvPr/>
          </p:nvSpPr>
          <p:spPr>
            <a:xfrm>
              <a:off x="4876800" y="4443983"/>
              <a:ext cx="250190" cy="1295400"/>
            </a:xfrm>
            <a:custGeom>
              <a:avLst/>
              <a:gdLst/>
              <a:ahLst/>
              <a:cxnLst/>
              <a:rect l="l" t="t" r="r" b="b"/>
              <a:pathLst>
                <a:path w="250189" h="1295400">
                  <a:moveTo>
                    <a:pt x="124967" y="0"/>
                  </a:moveTo>
                  <a:lnTo>
                    <a:pt x="0" y="353568"/>
                  </a:lnTo>
                  <a:lnTo>
                    <a:pt x="62483" y="353568"/>
                  </a:lnTo>
                  <a:lnTo>
                    <a:pt x="62483" y="1295399"/>
                  </a:lnTo>
                  <a:lnTo>
                    <a:pt x="187451" y="1295399"/>
                  </a:lnTo>
                  <a:lnTo>
                    <a:pt x="187451" y="353568"/>
                  </a:lnTo>
                  <a:lnTo>
                    <a:pt x="249935" y="353568"/>
                  </a:lnTo>
                  <a:lnTo>
                    <a:pt x="124967" y="0"/>
                  </a:lnTo>
                  <a:close/>
                </a:path>
              </a:pathLst>
            </a:custGeom>
            <a:solidFill>
              <a:srgbClr val="5B9AD4"/>
            </a:solidFill>
          </p:spPr>
          <p:txBody>
            <a:bodyPr wrap="square" lIns="0" tIns="0" rIns="0" bIns="0" rtlCol="0"/>
            <a:lstStyle/>
            <a:p>
              <a:endParaRPr/>
            </a:p>
          </p:txBody>
        </p:sp>
        <p:sp>
          <p:nvSpPr>
            <p:cNvPr id="8" name="object 6"/>
            <p:cNvSpPr/>
            <p:nvPr/>
          </p:nvSpPr>
          <p:spPr>
            <a:xfrm>
              <a:off x="4869179" y="4425695"/>
              <a:ext cx="266700" cy="1320165"/>
            </a:xfrm>
            <a:custGeom>
              <a:avLst/>
              <a:gdLst/>
              <a:ahLst/>
              <a:cxnLst/>
              <a:rect l="l" t="t" r="r" b="b"/>
              <a:pathLst>
                <a:path w="266700" h="1320164">
                  <a:moveTo>
                    <a:pt x="64008" y="371856"/>
                  </a:moveTo>
                  <a:lnTo>
                    <a:pt x="64008" y="1319783"/>
                  </a:lnTo>
                  <a:lnTo>
                    <a:pt x="201167" y="1319783"/>
                  </a:lnTo>
                  <a:lnTo>
                    <a:pt x="201167" y="1313687"/>
                  </a:lnTo>
                  <a:lnTo>
                    <a:pt x="77724" y="1313687"/>
                  </a:lnTo>
                  <a:lnTo>
                    <a:pt x="70103" y="1307591"/>
                  </a:lnTo>
                  <a:lnTo>
                    <a:pt x="77724" y="1307591"/>
                  </a:lnTo>
                  <a:lnTo>
                    <a:pt x="77724" y="377952"/>
                  </a:lnTo>
                  <a:lnTo>
                    <a:pt x="70103" y="377952"/>
                  </a:lnTo>
                  <a:lnTo>
                    <a:pt x="64008" y="371856"/>
                  </a:lnTo>
                  <a:close/>
                </a:path>
                <a:path w="266700" h="1320164">
                  <a:moveTo>
                    <a:pt x="77724" y="1307591"/>
                  </a:moveTo>
                  <a:lnTo>
                    <a:pt x="70103" y="1307591"/>
                  </a:lnTo>
                  <a:lnTo>
                    <a:pt x="77724" y="1313687"/>
                  </a:lnTo>
                  <a:lnTo>
                    <a:pt x="77724" y="1307591"/>
                  </a:lnTo>
                  <a:close/>
                </a:path>
                <a:path w="266700" h="1320164">
                  <a:moveTo>
                    <a:pt x="188975" y="1307591"/>
                  </a:moveTo>
                  <a:lnTo>
                    <a:pt x="77724" y="1307591"/>
                  </a:lnTo>
                  <a:lnTo>
                    <a:pt x="77724" y="1313687"/>
                  </a:lnTo>
                  <a:lnTo>
                    <a:pt x="188975" y="1313687"/>
                  </a:lnTo>
                  <a:lnTo>
                    <a:pt x="188975" y="1307591"/>
                  </a:lnTo>
                  <a:close/>
                </a:path>
                <a:path w="266700" h="1320164">
                  <a:moveTo>
                    <a:pt x="248766" y="365760"/>
                  </a:moveTo>
                  <a:lnTo>
                    <a:pt x="188975" y="365760"/>
                  </a:lnTo>
                  <a:lnTo>
                    <a:pt x="188975" y="1313687"/>
                  </a:lnTo>
                  <a:lnTo>
                    <a:pt x="195072" y="1307591"/>
                  </a:lnTo>
                  <a:lnTo>
                    <a:pt x="201167" y="1307591"/>
                  </a:lnTo>
                  <a:lnTo>
                    <a:pt x="201167" y="377952"/>
                  </a:lnTo>
                  <a:lnTo>
                    <a:pt x="195072" y="377952"/>
                  </a:lnTo>
                  <a:lnTo>
                    <a:pt x="201167" y="371856"/>
                  </a:lnTo>
                  <a:lnTo>
                    <a:pt x="250921" y="371856"/>
                  </a:lnTo>
                  <a:lnTo>
                    <a:pt x="248766" y="365760"/>
                  </a:lnTo>
                  <a:close/>
                </a:path>
                <a:path w="266700" h="1320164">
                  <a:moveTo>
                    <a:pt x="201167" y="1307591"/>
                  </a:moveTo>
                  <a:lnTo>
                    <a:pt x="195072" y="1307591"/>
                  </a:lnTo>
                  <a:lnTo>
                    <a:pt x="188975" y="1313687"/>
                  </a:lnTo>
                  <a:lnTo>
                    <a:pt x="201167" y="1313687"/>
                  </a:lnTo>
                  <a:lnTo>
                    <a:pt x="201167" y="1307591"/>
                  </a:lnTo>
                  <a:close/>
                </a:path>
                <a:path w="266700" h="1320164">
                  <a:moveTo>
                    <a:pt x="132587" y="0"/>
                  </a:moveTo>
                  <a:lnTo>
                    <a:pt x="0" y="377952"/>
                  </a:lnTo>
                  <a:lnTo>
                    <a:pt x="64008" y="377952"/>
                  </a:lnTo>
                  <a:lnTo>
                    <a:pt x="64008" y="373380"/>
                  </a:lnTo>
                  <a:lnTo>
                    <a:pt x="13715" y="373380"/>
                  </a:lnTo>
                  <a:lnTo>
                    <a:pt x="7620" y="365760"/>
                  </a:lnTo>
                  <a:lnTo>
                    <a:pt x="16409" y="365760"/>
                  </a:lnTo>
                  <a:lnTo>
                    <a:pt x="132587" y="37059"/>
                  </a:lnTo>
                  <a:lnTo>
                    <a:pt x="126491" y="19812"/>
                  </a:lnTo>
                  <a:lnTo>
                    <a:pt x="139618" y="19812"/>
                  </a:lnTo>
                  <a:lnTo>
                    <a:pt x="132587" y="0"/>
                  </a:lnTo>
                  <a:close/>
                </a:path>
                <a:path w="266700" h="1320164">
                  <a:moveTo>
                    <a:pt x="77724" y="371856"/>
                  </a:moveTo>
                  <a:lnTo>
                    <a:pt x="64008" y="371856"/>
                  </a:lnTo>
                  <a:lnTo>
                    <a:pt x="70103" y="377952"/>
                  </a:lnTo>
                  <a:lnTo>
                    <a:pt x="77724" y="377952"/>
                  </a:lnTo>
                  <a:lnTo>
                    <a:pt x="77724" y="371856"/>
                  </a:lnTo>
                  <a:close/>
                </a:path>
                <a:path w="266700" h="1320164">
                  <a:moveTo>
                    <a:pt x="201167" y="371856"/>
                  </a:moveTo>
                  <a:lnTo>
                    <a:pt x="195072" y="377952"/>
                  </a:lnTo>
                  <a:lnTo>
                    <a:pt x="201167" y="377952"/>
                  </a:lnTo>
                  <a:lnTo>
                    <a:pt x="201167" y="371856"/>
                  </a:lnTo>
                  <a:close/>
                </a:path>
                <a:path w="266700" h="1320164">
                  <a:moveTo>
                    <a:pt x="250921" y="371856"/>
                  </a:moveTo>
                  <a:lnTo>
                    <a:pt x="201167" y="371856"/>
                  </a:lnTo>
                  <a:lnTo>
                    <a:pt x="201167" y="377952"/>
                  </a:lnTo>
                  <a:lnTo>
                    <a:pt x="266700" y="377952"/>
                  </a:lnTo>
                  <a:lnTo>
                    <a:pt x="265077" y="373380"/>
                  </a:lnTo>
                  <a:lnTo>
                    <a:pt x="251460" y="373380"/>
                  </a:lnTo>
                  <a:lnTo>
                    <a:pt x="250921" y="371856"/>
                  </a:lnTo>
                  <a:close/>
                </a:path>
                <a:path w="266700" h="1320164">
                  <a:moveTo>
                    <a:pt x="16409" y="365760"/>
                  </a:moveTo>
                  <a:lnTo>
                    <a:pt x="7620" y="365760"/>
                  </a:lnTo>
                  <a:lnTo>
                    <a:pt x="13715" y="373380"/>
                  </a:lnTo>
                  <a:lnTo>
                    <a:pt x="16409" y="365760"/>
                  </a:lnTo>
                  <a:close/>
                </a:path>
                <a:path w="266700" h="1320164">
                  <a:moveTo>
                    <a:pt x="77724" y="365760"/>
                  </a:moveTo>
                  <a:lnTo>
                    <a:pt x="16409" y="365760"/>
                  </a:lnTo>
                  <a:lnTo>
                    <a:pt x="13715" y="373380"/>
                  </a:lnTo>
                  <a:lnTo>
                    <a:pt x="64008" y="373380"/>
                  </a:lnTo>
                  <a:lnTo>
                    <a:pt x="64008" y="371856"/>
                  </a:lnTo>
                  <a:lnTo>
                    <a:pt x="77724" y="371856"/>
                  </a:lnTo>
                  <a:lnTo>
                    <a:pt x="77724" y="365760"/>
                  </a:lnTo>
                  <a:close/>
                </a:path>
                <a:path w="266700" h="1320164">
                  <a:moveTo>
                    <a:pt x="139618" y="19812"/>
                  </a:moveTo>
                  <a:lnTo>
                    <a:pt x="138684" y="19812"/>
                  </a:lnTo>
                  <a:lnTo>
                    <a:pt x="132587" y="37059"/>
                  </a:lnTo>
                  <a:lnTo>
                    <a:pt x="251460" y="373380"/>
                  </a:lnTo>
                  <a:lnTo>
                    <a:pt x="257555" y="365760"/>
                  </a:lnTo>
                  <a:lnTo>
                    <a:pt x="262373" y="365760"/>
                  </a:lnTo>
                  <a:lnTo>
                    <a:pt x="139618" y="19812"/>
                  </a:lnTo>
                  <a:close/>
                </a:path>
                <a:path w="266700" h="1320164">
                  <a:moveTo>
                    <a:pt x="262373" y="365760"/>
                  </a:moveTo>
                  <a:lnTo>
                    <a:pt x="257555" y="365760"/>
                  </a:lnTo>
                  <a:lnTo>
                    <a:pt x="251460" y="373380"/>
                  </a:lnTo>
                  <a:lnTo>
                    <a:pt x="265077" y="373380"/>
                  </a:lnTo>
                  <a:lnTo>
                    <a:pt x="262373" y="365760"/>
                  </a:lnTo>
                  <a:close/>
                </a:path>
                <a:path w="266700" h="1320164">
                  <a:moveTo>
                    <a:pt x="138684" y="19812"/>
                  </a:moveTo>
                  <a:lnTo>
                    <a:pt x="126491" y="19812"/>
                  </a:lnTo>
                  <a:lnTo>
                    <a:pt x="132587" y="37059"/>
                  </a:lnTo>
                  <a:lnTo>
                    <a:pt x="138684" y="19812"/>
                  </a:lnTo>
                  <a:close/>
                </a:path>
              </a:pathLst>
            </a:custGeom>
            <a:solidFill>
              <a:srgbClr val="000000"/>
            </a:solidFill>
          </p:spPr>
          <p:txBody>
            <a:bodyPr wrap="square" lIns="0" tIns="0" rIns="0" bIns="0" rtlCol="0"/>
            <a:lstStyle/>
            <a:p>
              <a:endParaRPr/>
            </a:p>
          </p:txBody>
        </p:sp>
        <p:sp>
          <p:nvSpPr>
            <p:cNvPr id="9" name="object 7"/>
            <p:cNvSpPr/>
            <p:nvPr/>
          </p:nvSpPr>
          <p:spPr>
            <a:xfrm>
              <a:off x="2362199" y="5638799"/>
              <a:ext cx="1524000" cy="215265"/>
            </a:xfrm>
            <a:custGeom>
              <a:avLst/>
              <a:gdLst/>
              <a:ahLst/>
              <a:cxnLst/>
              <a:rect l="l" t="t" r="r" b="b"/>
              <a:pathLst>
                <a:path w="1524000" h="215264">
                  <a:moveTo>
                    <a:pt x="393191" y="0"/>
                  </a:moveTo>
                  <a:lnTo>
                    <a:pt x="0" y="108203"/>
                  </a:lnTo>
                  <a:lnTo>
                    <a:pt x="393191" y="214883"/>
                  </a:lnTo>
                  <a:lnTo>
                    <a:pt x="393191" y="161543"/>
                  </a:lnTo>
                  <a:lnTo>
                    <a:pt x="1523999" y="161543"/>
                  </a:lnTo>
                  <a:lnTo>
                    <a:pt x="1523999" y="54863"/>
                  </a:lnTo>
                  <a:lnTo>
                    <a:pt x="393191" y="54863"/>
                  </a:lnTo>
                  <a:lnTo>
                    <a:pt x="393191" y="0"/>
                  </a:lnTo>
                  <a:close/>
                </a:path>
              </a:pathLst>
            </a:custGeom>
            <a:solidFill>
              <a:srgbClr val="5B9AD4"/>
            </a:solidFill>
          </p:spPr>
          <p:txBody>
            <a:bodyPr wrap="square" lIns="0" tIns="0" rIns="0" bIns="0" rtlCol="0"/>
            <a:lstStyle/>
            <a:p>
              <a:endParaRPr/>
            </a:p>
          </p:txBody>
        </p:sp>
        <p:sp>
          <p:nvSpPr>
            <p:cNvPr id="10" name="object 8"/>
            <p:cNvSpPr/>
            <p:nvPr/>
          </p:nvSpPr>
          <p:spPr>
            <a:xfrm>
              <a:off x="2339339" y="5631179"/>
              <a:ext cx="1554480" cy="231775"/>
            </a:xfrm>
            <a:custGeom>
              <a:avLst/>
              <a:gdLst/>
              <a:ahLst/>
              <a:cxnLst/>
              <a:rect l="l" t="t" r="r" b="b"/>
              <a:pathLst>
                <a:path w="1554479" h="231775">
                  <a:moveTo>
                    <a:pt x="422147" y="0"/>
                  </a:moveTo>
                  <a:lnTo>
                    <a:pt x="0" y="115824"/>
                  </a:lnTo>
                  <a:lnTo>
                    <a:pt x="422147" y="231648"/>
                  </a:lnTo>
                  <a:lnTo>
                    <a:pt x="422147" y="222504"/>
                  </a:lnTo>
                  <a:lnTo>
                    <a:pt x="409955" y="222504"/>
                  </a:lnTo>
                  <a:lnTo>
                    <a:pt x="409955" y="214332"/>
                  </a:lnTo>
                  <a:lnTo>
                    <a:pt x="70670" y="121919"/>
                  </a:lnTo>
                  <a:lnTo>
                    <a:pt x="25907" y="121919"/>
                  </a:lnTo>
                  <a:lnTo>
                    <a:pt x="25907" y="109727"/>
                  </a:lnTo>
                  <a:lnTo>
                    <a:pt x="70039" y="109727"/>
                  </a:lnTo>
                  <a:lnTo>
                    <a:pt x="409955" y="15821"/>
                  </a:lnTo>
                  <a:lnTo>
                    <a:pt x="409955" y="7619"/>
                  </a:lnTo>
                  <a:lnTo>
                    <a:pt x="422147" y="7619"/>
                  </a:lnTo>
                  <a:lnTo>
                    <a:pt x="422147" y="0"/>
                  </a:lnTo>
                  <a:close/>
                </a:path>
                <a:path w="1554479" h="231775">
                  <a:moveTo>
                    <a:pt x="409955" y="214332"/>
                  </a:moveTo>
                  <a:lnTo>
                    <a:pt x="409955" y="222504"/>
                  </a:lnTo>
                  <a:lnTo>
                    <a:pt x="417575" y="216407"/>
                  </a:lnTo>
                  <a:lnTo>
                    <a:pt x="409955" y="214332"/>
                  </a:lnTo>
                  <a:close/>
                </a:path>
                <a:path w="1554479" h="231775">
                  <a:moveTo>
                    <a:pt x="1540763" y="163068"/>
                  </a:moveTo>
                  <a:lnTo>
                    <a:pt x="409955" y="163068"/>
                  </a:lnTo>
                  <a:lnTo>
                    <a:pt x="409955" y="214332"/>
                  </a:lnTo>
                  <a:lnTo>
                    <a:pt x="417575" y="216407"/>
                  </a:lnTo>
                  <a:lnTo>
                    <a:pt x="409955" y="222504"/>
                  </a:lnTo>
                  <a:lnTo>
                    <a:pt x="422147" y="222504"/>
                  </a:lnTo>
                  <a:lnTo>
                    <a:pt x="422147" y="175260"/>
                  </a:lnTo>
                  <a:lnTo>
                    <a:pt x="416051" y="175260"/>
                  </a:lnTo>
                  <a:lnTo>
                    <a:pt x="422147" y="169163"/>
                  </a:lnTo>
                  <a:lnTo>
                    <a:pt x="1540763" y="169163"/>
                  </a:lnTo>
                  <a:lnTo>
                    <a:pt x="1540763" y="163068"/>
                  </a:lnTo>
                  <a:close/>
                </a:path>
                <a:path w="1554479" h="231775">
                  <a:moveTo>
                    <a:pt x="422147" y="169163"/>
                  </a:moveTo>
                  <a:lnTo>
                    <a:pt x="416051" y="175260"/>
                  </a:lnTo>
                  <a:lnTo>
                    <a:pt x="422147" y="175260"/>
                  </a:lnTo>
                  <a:lnTo>
                    <a:pt x="422147" y="169163"/>
                  </a:lnTo>
                  <a:close/>
                </a:path>
                <a:path w="1554479" h="231775">
                  <a:moveTo>
                    <a:pt x="1554479" y="163068"/>
                  </a:moveTo>
                  <a:lnTo>
                    <a:pt x="1546859" y="163068"/>
                  </a:lnTo>
                  <a:lnTo>
                    <a:pt x="1540763" y="169163"/>
                  </a:lnTo>
                  <a:lnTo>
                    <a:pt x="422147" y="169163"/>
                  </a:lnTo>
                  <a:lnTo>
                    <a:pt x="422147" y="175260"/>
                  </a:lnTo>
                  <a:lnTo>
                    <a:pt x="1554479" y="175260"/>
                  </a:lnTo>
                  <a:lnTo>
                    <a:pt x="1554479" y="163068"/>
                  </a:lnTo>
                  <a:close/>
                </a:path>
                <a:path w="1554479" h="231775">
                  <a:moveTo>
                    <a:pt x="1540763" y="62483"/>
                  </a:moveTo>
                  <a:lnTo>
                    <a:pt x="1540763" y="169163"/>
                  </a:lnTo>
                  <a:lnTo>
                    <a:pt x="1546859" y="163068"/>
                  </a:lnTo>
                  <a:lnTo>
                    <a:pt x="1554479" y="163068"/>
                  </a:lnTo>
                  <a:lnTo>
                    <a:pt x="1554479" y="68580"/>
                  </a:lnTo>
                  <a:lnTo>
                    <a:pt x="1546859" y="68580"/>
                  </a:lnTo>
                  <a:lnTo>
                    <a:pt x="1540763" y="62483"/>
                  </a:lnTo>
                  <a:close/>
                </a:path>
                <a:path w="1554479" h="231775">
                  <a:moveTo>
                    <a:pt x="25907" y="109727"/>
                  </a:moveTo>
                  <a:lnTo>
                    <a:pt x="25907" y="121919"/>
                  </a:lnTo>
                  <a:lnTo>
                    <a:pt x="48130" y="115780"/>
                  </a:lnTo>
                  <a:lnTo>
                    <a:pt x="25907" y="109727"/>
                  </a:lnTo>
                  <a:close/>
                </a:path>
                <a:path w="1554479" h="231775">
                  <a:moveTo>
                    <a:pt x="48130" y="115780"/>
                  </a:moveTo>
                  <a:lnTo>
                    <a:pt x="25907" y="121919"/>
                  </a:lnTo>
                  <a:lnTo>
                    <a:pt x="70670" y="121919"/>
                  </a:lnTo>
                  <a:lnTo>
                    <a:pt x="48130" y="115780"/>
                  </a:lnTo>
                  <a:close/>
                </a:path>
                <a:path w="1554479" h="231775">
                  <a:moveTo>
                    <a:pt x="70039" y="109727"/>
                  </a:moveTo>
                  <a:lnTo>
                    <a:pt x="25907" y="109727"/>
                  </a:lnTo>
                  <a:lnTo>
                    <a:pt x="48130" y="115780"/>
                  </a:lnTo>
                  <a:lnTo>
                    <a:pt x="70039" y="109727"/>
                  </a:lnTo>
                  <a:close/>
                </a:path>
                <a:path w="1554479" h="231775">
                  <a:moveTo>
                    <a:pt x="422147" y="7619"/>
                  </a:moveTo>
                  <a:lnTo>
                    <a:pt x="409955" y="7619"/>
                  </a:lnTo>
                  <a:lnTo>
                    <a:pt x="417575" y="13715"/>
                  </a:lnTo>
                  <a:lnTo>
                    <a:pt x="409955" y="15821"/>
                  </a:lnTo>
                  <a:lnTo>
                    <a:pt x="409955" y="68580"/>
                  </a:lnTo>
                  <a:lnTo>
                    <a:pt x="1540763" y="68580"/>
                  </a:lnTo>
                  <a:lnTo>
                    <a:pt x="1540763" y="62483"/>
                  </a:lnTo>
                  <a:lnTo>
                    <a:pt x="422147" y="62483"/>
                  </a:lnTo>
                  <a:lnTo>
                    <a:pt x="416051" y="54863"/>
                  </a:lnTo>
                  <a:lnTo>
                    <a:pt x="422147" y="54863"/>
                  </a:lnTo>
                  <a:lnTo>
                    <a:pt x="422147" y="7619"/>
                  </a:lnTo>
                  <a:close/>
                </a:path>
                <a:path w="1554479" h="231775">
                  <a:moveTo>
                    <a:pt x="1554479" y="54863"/>
                  </a:moveTo>
                  <a:lnTo>
                    <a:pt x="422147" y="54863"/>
                  </a:lnTo>
                  <a:lnTo>
                    <a:pt x="422147" y="62483"/>
                  </a:lnTo>
                  <a:lnTo>
                    <a:pt x="1540763" y="62483"/>
                  </a:lnTo>
                  <a:lnTo>
                    <a:pt x="1546859" y="68580"/>
                  </a:lnTo>
                  <a:lnTo>
                    <a:pt x="1554479" y="68580"/>
                  </a:lnTo>
                  <a:lnTo>
                    <a:pt x="1554479" y="54863"/>
                  </a:lnTo>
                  <a:close/>
                </a:path>
                <a:path w="1554479" h="231775">
                  <a:moveTo>
                    <a:pt x="422147" y="54863"/>
                  </a:moveTo>
                  <a:lnTo>
                    <a:pt x="416051" y="54863"/>
                  </a:lnTo>
                  <a:lnTo>
                    <a:pt x="422147" y="62483"/>
                  </a:lnTo>
                  <a:lnTo>
                    <a:pt x="422147" y="54863"/>
                  </a:lnTo>
                  <a:close/>
                </a:path>
                <a:path w="1554479" h="231775">
                  <a:moveTo>
                    <a:pt x="409955" y="7619"/>
                  </a:moveTo>
                  <a:lnTo>
                    <a:pt x="409955" y="15821"/>
                  </a:lnTo>
                  <a:lnTo>
                    <a:pt x="417575" y="13715"/>
                  </a:lnTo>
                  <a:lnTo>
                    <a:pt x="409955" y="7619"/>
                  </a:lnTo>
                  <a:close/>
                </a:path>
              </a:pathLst>
            </a:custGeom>
            <a:solidFill>
              <a:srgbClr val="000000"/>
            </a:solidFill>
          </p:spPr>
          <p:txBody>
            <a:bodyPr wrap="square" lIns="0" tIns="0" rIns="0" bIns="0" rtlCol="0"/>
            <a:lstStyle/>
            <a:p>
              <a:endParaRPr/>
            </a:p>
          </p:txBody>
        </p:sp>
      </p:grpSp>
    </p:spTree>
    <p:extLst>
      <p:ext uri="{BB962C8B-B14F-4D97-AF65-F5344CB8AC3E}">
        <p14:creationId xmlns:p14="http://schemas.microsoft.com/office/powerpoint/2010/main" val="429071978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grpSp>
        <p:nvGrpSpPr>
          <p:cNvPr id="6" name="object 2"/>
          <p:cNvGrpSpPr/>
          <p:nvPr/>
        </p:nvGrpSpPr>
        <p:grpSpPr>
          <a:xfrm>
            <a:off x="1459406" y="1737360"/>
            <a:ext cx="9894394" cy="5120640"/>
            <a:chOff x="614172" y="912875"/>
            <a:chExt cx="8734425" cy="6285230"/>
          </a:xfrm>
        </p:grpSpPr>
        <p:pic>
          <p:nvPicPr>
            <p:cNvPr id="7" name="object 3"/>
            <p:cNvPicPr/>
            <p:nvPr/>
          </p:nvPicPr>
          <p:blipFill>
            <a:blip r:embed="rId2" cstate="print"/>
            <a:stretch>
              <a:fillRect/>
            </a:stretch>
          </p:blipFill>
          <p:spPr>
            <a:xfrm>
              <a:off x="685800" y="986027"/>
              <a:ext cx="5798819" cy="2901696"/>
            </a:xfrm>
            <a:prstGeom prst="rect">
              <a:avLst/>
            </a:prstGeom>
          </p:spPr>
        </p:pic>
        <p:sp>
          <p:nvSpPr>
            <p:cNvPr id="8" name="object 4"/>
            <p:cNvSpPr/>
            <p:nvPr/>
          </p:nvSpPr>
          <p:spPr>
            <a:xfrm>
              <a:off x="614172" y="912875"/>
              <a:ext cx="5943600" cy="2974975"/>
            </a:xfrm>
            <a:custGeom>
              <a:avLst/>
              <a:gdLst/>
              <a:ahLst/>
              <a:cxnLst/>
              <a:rect l="l" t="t" r="r" b="b"/>
              <a:pathLst>
                <a:path w="5943600" h="2974975">
                  <a:moveTo>
                    <a:pt x="5943599" y="0"/>
                  </a:moveTo>
                  <a:lnTo>
                    <a:pt x="0" y="0"/>
                  </a:lnTo>
                  <a:lnTo>
                    <a:pt x="0" y="2974847"/>
                  </a:lnTo>
                  <a:lnTo>
                    <a:pt x="71628" y="2974847"/>
                  </a:lnTo>
                  <a:lnTo>
                    <a:pt x="71628" y="73151"/>
                  </a:lnTo>
                  <a:lnTo>
                    <a:pt x="36575" y="73151"/>
                  </a:lnTo>
                  <a:lnTo>
                    <a:pt x="71628" y="36575"/>
                  </a:lnTo>
                  <a:lnTo>
                    <a:pt x="5943599" y="36575"/>
                  </a:lnTo>
                  <a:lnTo>
                    <a:pt x="5943599" y="0"/>
                  </a:lnTo>
                  <a:close/>
                </a:path>
                <a:path w="5943600" h="2974975">
                  <a:moveTo>
                    <a:pt x="5870447" y="36575"/>
                  </a:moveTo>
                  <a:lnTo>
                    <a:pt x="5870447" y="2974847"/>
                  </a:lnTo>
                  <a:lnTo>
                    <a:pt x="5943599" y="2974847"/>
                  </a:lnTo>
                  <a:lnTo>
                    <a:pt x="5943599" y="73151"/>
                  </a:lnTo>
                  <a:lnTo>
                    <a:pt x="5907023" y="73151"/>
                  </a:lnTo>
                  <a:lnTo>
                    <a:pt x="5870447" y="36575"/>
                  </a:lnTo>
                  <a:close/>
                </a:path>
                <a:path w="5943600" h="2974975">
                  <a:moveTo>
                    <a:pt x="71628" y="36575"/>
                  </a:moveTo>
                  <a:lnTo>
                    <a:pt x="36575" y="73151"/>
                  </a:lnTo>
                  <a:lnTo>
                    <a:pt x="71628" y="73151"/>
                  </a:lnTo>
                  <a:lnTo>
                    <a:pt x="71628" y="36575"/>
                  </a:lnTo>
                  <a:close/>
                </a:path>
                <a:path w="5943600" h="2974975">
                  <a:moveTo>
                    <a:pt x="5870447" y="36575"/>
                  </a:moveTo>
                  <a:lnTo>
                    <a:pt x="71628" y="36575"/>
                  </a:lnTo>
                  <a:lnTo>
                    <a:pt x="71628" y="73151"/>
                  </a:lnTo>
                  <a:lnTo>
                    <a:pt x="5870447" y="73151"/>
                  </a:lnTo>
                  <a:lnTo>
                    <a:pt x="5870447" y="36575"/>
                  </a:lnTo>
                  <a:close/>
                </a:path>
                <a:path w="5943600" h="2974975">
                  <a:moveTo>
                    <a:pt x="5943599" y="36575"/>
                  </a:moveTo>
                  <a:lnTo>
                    <a:pt x="5870447" y="36575"/>
                  </a:lnTo>
                  <a:lnTo>
                    <a:pt x="5907023" y="73151"/>
                  </a:lnTo>
                  <a:lnTo>
                    <a:pt x="5943599" y="73151"/>
                  </a:lnTo>
                  <a:lnTo>
                    <a:pt x="5943599" y="36575"/>
                  </a:lnTo>
                  <a:close/>
                </a:path>
              </a:pathLst>
            </a:custGeom>
            <a:solidFill>
              <a:srgbClr val="000000"/>
            </a:solidFill>
          </p:spPr>
          <p:txBody>
            <a:bodyPr wrap="square" lIns="0" tIns="0" rIns="0" bIns="0" rtlCol="0"/>
            <a:lstStyle/>
            <a:p>
              <a:endParaRPr/>
            </a:p>
          </p:txBody>
        </p:sp>
        <p:sp>
          <p:nvSpPr>
            <p:cNvPr id="9" name="object 5"/>
            <p:cNvSpPr/>
            <p:nvPr/>
          </p:nvSpPr>
          <p:spPr>
            <a:xfrm>
              <a:off x="838200" y="1709927"/>
              <a:ext cx="1205865" cy="114300"/>
            </a:xfrm>
            <a:custGeom>
              <a:avLst/>
              <a:gdLst/>
              <a:ahLst/>
              <a:cxnLst/>
              <a:rect l="l" t="t" r="r" b="b"/>
              <a:pathLst>
                <a:path w="1205864" h="114300">
                  <a:moveTo>
                    <a:pt x="922019" y="0"/>
                  </a:moveTo>
                  <a:lnTo>
                    <a:pt x="922019" y="28956"/>
                  </a:lnTo>
                  <a:lnTo>
                    <a:pt x="0" y="28956"/>
                  </a:lnTo>
                  <a:lnTo>
                    <a:pt x="0" y="86868"/>
                  </a:lnTo>
                  <a:lnTo>
                    <a:pt x="922019" y="86868"/>
                  </a:lnTo>
                  <a:lnTo>
                    <a:pt x="922019" y="114300"/>
                  </a:lnTo>
                  <a:lnTo>
                    <a:pt x="1205483" y="57912"/>
                  </a:lnTo>
                  <a:lnTo>
                    <a:pt x="922019" y="0"/>
                  </a:lnTo>
                  <a:close/>
                </a:path>
              </a:pathLst>
            </a:custGeom>
            <a:solidFill>
              <a:srgbClr val="5B9AD4"/>
            </a:solidFill>
          </p:spPr>
          <p:txBody>
            <a:bodyPr wrap="square" lIns="0" tIns="0" rIns="0" bIns="0" rtlCol="0"/>
            <a:lstStyle/>
            <a:p>
              <a:endParaRPr/>
            </a:p>
          </p:txBody>
        </p:sp>
        <p:sp>
          <p:nvSpPr>
            <p:cNvPr id="10" name="object 6"/>
            <p:cNvSpPr/>
            <p:nvPr/>
          </p:nvSpPr>
          <p:spPr>
            <a:xfrm>
              <a:off x="832104" y="1702307"/>
              <a:ext cx="1243965" cy="129539"/>
            </a:xfrm>
            <a:custGeom>
              <a:avLst/>
              <a:gdLst/>
              <a:ahLst/>
              <a:cxnLst/>
              <a:rect l="l" t="t" r="r" b="b"/>
              <a:pathLst>
                <a:path w="1243964" h="129539">
                  <a:moveTo>
                    <a:pt x="922019" y="94487"/>
                  </a:moveTo>
                  <a:lnTo>
                    <a:pt x="922019" y="129539"/>
                  </a:lnTo>
                  <a:lnTo>
                    <a:pt x="960301" y="121919"/>
                  </a:lnTo>
                  <a:lnTo>
                    <a:pt x="934211" y="121919"/>
                  </a:lnTo>
                  <a:lnTo>
                    <a:pt x="926591" y="115823"/>
                  </a:lnTo>
                  <a:lnTo>
                    <a:pt x="934211" y="114308"/>
                  </a:lnTo>
                  <a:lnTo>
                    <a:pt x="934211" y="100583"/>
                  </a:lnTo>
                  <a:lnTo>
                    <a:pt x="928115" y="100583"/>
                  </a:lnTo>
                  <a:lnTo>
                    <a:pt x="922019" y="94487"/>
                  </a:lnTo>
                  <a:close/>
                </a:path>
                <a:path w="1243964" h="129539">
                  <a:moveTo>
                    <a:pt x="934211" y="114308"/>
                  </a:moveTo>
                  <a:lnTo>
                    <a:pt x="926591" y="115823"/>
                  </a:lnTo>
                  <a:lnTo>
                    <a:pt x="934211" y="121919"/>
                  </a:lnTo>
                  <a:lnTo>
                    <a:pt x="934211" y="114308"/>
                  </a:lnTo>
                  <a:close/>
                </a:path>
                <a:path w="1243964" h="129539">
                  <a:moveTo>
                    <a:pt x="1179819" y="65450"/>
                  </a:moveTo>
                  <a:lnTo>
                    <a:pt x="934211" y="114308"/>
                  </a:lnTo>
                  <a:lnTo>
                    <a:pt x="934211" y="121919"/>
                  </a:lnTo>
                  <a:lnTo>
                    <a:pt x="960301" y="121919"/>
                  </a:lnTo>
                  <a:lnTo>
                    <a:pt x="1212958" y="71627"/>
                  </a:lnTo>
                  <a:lnTo>
                    <a:pt x="1210055" y="71627"/>
                  </a:lnTo>
                  <a:lnTo>
                    <a:pt x="1179819" y="65450"/>
                  </a:lnTo>
                  <a:close/>
                </a:path>
                <a:path w="1243964" h="129539">
                  <a:moveTo>
                    <a:pt x="922019" y="30479"/>
                  </a:moveTo>
                  <a:lnTo>
                    <a:pt x="0" y="30479"/>
                  </a:lnTo>
                  <a:lnTo>
                    <a:pt x="0" y="100583"/>
                  </a:lnTo>
                  <a:lnTo>
                    <a:pt x="922019" y="100583"/>
                  </a:lnTo>
                  <a:lnTo>
                    <a:pt x="922019" y="94487"/>
                  </a:lnTo>
                  <a:lnTo>
                    <a:pt x="13715" y="94487"/>
                  </a:lnTo>
                  <a:lnTo>
                    <a:pt x="6096" y="86867"/>
                  </a:lnTo>
                  <a:lnTo>
                    <a:pt x="13715" y="86867"/>
                  </a:lnTo>
                  <a:lnTo>
                    <a:pt x="13715" y="42671"/>
                  </a:lnTo>
                  <a:lnTo>
                    <a:pt x="6096" y="42671"/>
                  </a:lnTo>
                  <a:lnTo>
                    <a:pt x="13715" y="36575"/>
                  </a:lnTo>
                  <a:lnTo>
                    <a:pt x="922019" y="36575"/>
                  </a:lnTo>
                  <a:lnTo>
                    <a:pt x="922019" y="30479"/>
                  </a:lnTo>
                  <a:close/>
                </a:path>
                <a:path w="1243964" h="129539">
                  <a:moveTo>
                    <a:pt x="934211" y="86867"/>
                  </a:moveTo>
                  <a:lnTo>
                    <a:pt x="13715" y="86867"/>
                  </a:lnTo>
                  <a:lnTo>
                    <a:pt x="13715" y="94487"/>
                  </a:lnTo>
                  <a:lnTo>
                    <a:pt x="922019" y="94487"/>
                  </a:lnTo>
                  <a:lnTo>
                    <a:pt x="928115" y="100583"/>
                  </a:lnTo>
                  <a:lnTo>
                    <a:pt x="934211" y="100583"/>
                  </a:lnTo>
                  <a:lnTo>
                    <a:pt x="934211" y="86867"/>
                  </a:lnTo>
                  <a:close/>
                </a:path>
                <a:path w="1243964" h="129539">
                  <a:moveTo>
                    <a:pt x="13715" y="86867"/>
                  </a:moveTo>
                  <a:lnTo>
                    <a:pt x="6096" y="86867"/>
                  </a:lnTo>
                  <a:lnTo>
                    <a:pt x="13715" y="94487"/>
                  </a:lnTo>
                  <a:lnTo>
                    <a:pt x="13715" y="86867"/>
                  </a:lnTo>
                  <a:close/>
                </a:path>
                <a:path w="1243964" h="129539">
                  <a:moveTo>
                    <a:pt x="1210055" y="59435"/>
                  </a:moveTo>
                  <a:lnTo>
                    <a:pt x="1179819" y="65450"/>
                  </a:lnTo>
                  <a:lnTo>
                    <a:pt x="1210055" y="71627"/>
                  </a:lnTo>
                  <a:lnTo>
                    <a:pt x="1210055" y="59435"/>
                  </a:lnTo>
                  <a:close/>
                </a:path>
                <a:path w="1243964" h="129539">
                  <a:moveTo>
                    <a:pt x="1213671" y="59435"/>
                  </a:moveTo>
                  <a:lnTo>
                    <a:pt x="1210055" y="59435"/>
                  </a:lnTo>
                  <a:lnTo>
                    <a:pt x="1210055" y="71627"/>
                  </a:lnTo>
                  <a:lnTo>
                    <a:pt x="1212958" y="71627"/>
                  </a:lnTo>
                  <a:lnTo>
                    <a:pt x="1243583" y="65531"/>
                  </a:lnTo>
                  <a:lnTo>
                    <a:pt x="1213671" y="59435"/>
                  </a:lnTo>
                  <a:close/>
                </a:path>
                <a:path w="1243964" h="129539">
                  <a:moveTo>
                    <a:pt x="959411" y="7619"/>
                  </a:moveTo>
                  <a:lnTo>
                    <a:pt x="934211" y="7619"/>
                  </a:lnTo>
                  <a:lnTo>
                    <a:pt x="934211" y="15272"/>
                  </a:lnTo>
                  <a:lnTo>
                    <a:pt x="1179819" y="65450"/>
                  </a:lnTo>
                  <a:lnTo>
                    <a:pt x="1210055" y="59435"/>
                  </a:lnTo>
                  <a:lnTo>
                    <a:pt x="1213671" y="59435"/>
                  </a:lnTo>
                  <a:lnTo>
                    <a:pt x="959411" y="7619"/>
                  </a:lnTo>
                  <a:close/>
                </a:path>
                <a:path w="1243964" h="129539">
                  <a:moveTo>
                    <a:pt x="13715" y="36575"/>
                  </a:moveTo>
                  <a:lnTo>
                    <a:pt x="6096" y="42671"/>
                  </a:lnTo>
                  <a:lnTo>
                    <a:pt x="13715" y="42671"/>
                  </a:lnTo>
                  <a:lnTo>
                    <a:pt x="13715" y="36575"/>
                  </a:lnTo>
                  <a:close/>
                </a:path>
                <a:path w="1243964" h="129539">
                  <a:moveTo>
                    <a:pt x="934211" y="30479"/>
                  </a:moveTo>
                  <a:lnTo>
                    <a:pt x="928115" y="30479"/>
                  </a:lnTo>
                  <a:lnTo>
                    <a:pt x="922019" y="36575"/>
                  </a:lnTo>
                  <a:lnTo>
                    <a:pt x="13715" y="36575"/>
                  </a:lnTo>
                  <a:lnTo>
                    <a:pt x="13715" y="42671"/>
                  </a:lnTo>
                  <a:lnTo>
                    <a:pt x="934211" y="42671"/>
                  </a:lnTo>
                  <a:lnTo>
                    <a:pt x="934211" y="30479"/>
                  </a:lnTo>
                  <a:close/>
                </a:path>
                <a:path w="1243964" h="129539">
                  <a:moveTo>
                    <a:pt x="922019" y="0"/>
                  </a:moveTo>
                  <a:lnTo>
                    <a:pt x="922019" y="36575"/>
                  </a:lnTo>
                  <a:lnTo>
                    <a:pt x="928115" y="30479"/>
                  </a:lnTo>
                  <a:lnTo>
                    <a:pt x="934211" y="30479"/>
                  </a:lnTo>
                  <a:lnTo>
                    <a:pt x="934211" y="15272"/>
                  </a:lnTo>
                  <a:lnTo>
                    <a:pt x="926591" y="13715"/>
                  </a:lnTo>
                  <a:lnTo>
                    <a:pt x="934211" y="7619"/>
                  </a:lnTo>
                  <a:lnTo>
                    <a:pt x="959411" y="7619"/>
                  </a:lnTo>
                  <a:lnTo>
                    <a:pt x="922019" y="0"/>
                  </a:lnTo>
                  <a:close/>
                </a:path>
                <a:path w="1243964" h="129539">
                  <a:moveTo>
                    <a:pt x="934211" y="7619"/>
                  </a:moveTo>
                  <a:lnTo>
                    <a:pt x="926591" y="13715"/>
                  </a:lnTo>
                  <a:lnTo>
                    <a:pt x="934211" y="15272"/>
                  </a:lnTo>
                  <a:lnTo>
                    <a:pt x="934211" y="7619"/>
                  </a:lnTo>
                  <a:close/>
                </a:path>
              </a:pathLst>
            </a:custGeom>
            <a:solidFill>
              <a:srgbClr val="000000"/>
            </a:solidFill>
          </p:spPr>
          <p:txBody>
            <a:bodyPr wrap="square" lIns="0" tIns="0" rIns="0" bIns="0" rtlCol="0"/>
            <a:lstStyle/>
            <a:p>
              <a:endParaRPr/>
            </a:p>
          </p:txBody>
        </p:sp>
        <p:pic>
          <p:nvPicPr>
            <p:cNvPr id="11" name="object 7"/>
            <p:cNvPicPr/>
            <p:nvPr/>
          </p:nvPicPr>
          <p:blipFill>
            <a:blip r:embed="rId3" cstate="print"/>
            <a:stretch>
              <a:fillRect/>
            </a:stretch>
          </p:blipFill>
          <p:spPr>
            <a:xfrm>
              <a:off x="4343400" y="3971543"/>
              <a:ext cx="4931663" cy="3153155"/>
            </a:xfrm>
            <a:prstGeom prst="rect">
              <a:avLst/>
            </a:prstGeom>
          </p:spPr>
        </p:pic>
        <p:sp>
          <p:nvSpPr>
            <p:cNvPr id="12" name="object 8"/>
            <p:cNvSpPr/>
            <p:nvPr/>
          </p:nvSpPr>
          <p:spPr>
            <a:xfrm>
              <a:off x="4271772" y="3898391"/>
              <a:ext cx="5076825" cy="3299460"/>
            </a:xfrm>
            <a:custGeom>
              <a:avLst/>
              <a:gdLst/>
              <a:ahLst/>
              <a:cxnLst/>
              <a:rect l="l" t="t" r="r" b="b"/>
              <a:pathLst>
                <a:path w="5076825" h="3299459">
                  <a:moveTo>
                    <a:pt x="5076443" y="0"/>
                  </a:moveTo>
                  <a:lnTo>
                    <a:pt x="0" y="0"/>
                  </a:lnTo>
                  <a:lnTo>
                    <a:pt x="0" y="3299459"/>
                  </a:lnTo>
                  <a:lnTo>
                    <a:pt x="5076443" y="3299459"/>
                  </a:lnTo>
                  <a:lnTo>
                    <a:pt x="5076443" y="3262883"/>
                  </a:lnTo>
                  <a:lnTo>
                    <a:pt x="71628" y="3262883"/>
                  </a:lnTo>
                  <a:lnTo>
                    <a:pt x="36575" y="3226307"/>
                  </a:lnTo>
                  <a:lnTo>
                    <a:pt x="71628" y="3226307"/>
                  </a:lnTo>
                  <a:lnTo>
                    <a:pt x="71628" y="73151"/>
                  </a:lnTo>
                  <a:lnTo>
                    <a:pt x="36575" y="73151"/>
                  </a:lnTo>
                  <a:lnTo>
                    <a:pt x="71628" y="36575"/>
                  </a:lnTo>
                  <a:lnTo>
                    <a:pt x="5076443" y="36575"/>
                  </a:lnTo>
                  <a:lnTo>
                    <a:pt x="5076443" y="0"/>
                  </a:lnTo>
                  <a:close/>
                </a:path>
                <a:path w="5076825" h="3299459">
                  <a:moveTo>
                    <a:pt x="71628" y="3226307"/>
                  </a:moveTo>
                  <a:lnTo>
                    <a:pt x="36575" y="3226307"/>
                  </a:lnTo>
                  <a:lnTo>
                    <a:pt x="71628" y="3262883"/>
                  </a:lnTo>
                  <a:lnTo>
                    <a:pt x="71628" y="3226307"/>
                  </a:lnTo>
                  <a:close/>
                </a:path>
                <a:path w="5076825" h="3299459">
                  <a:moveTo>
                    <a:pt x="5003291" y="3226307"/>
                  </a:moveTo>
                  <a:lnTo>
                    <a:pt x="71628" y="3226307"/>
                  </a:lnTo>
                  <a:lnTo>
                    <a:pt x="71628" y="3262883"/>
                  </a:lnTo>
                  <a:lnTo>
                    <a:pt x="5003291" y="3262883"/>
                  </a:lnTo>
                  <a:lnTo>
                    <a:pt x="5003291" y="3226307"/>
                  </a:lnTo>
                  <a:close/>
                </a:path>
                <a:path w="5076825" h="3299459">
                  <a:moveTo>
                    <a:pt x="5003291" y="36575"/>
                  </a:moveTo>
                  <a:lnTo>
                    <a:pt x="5003291" y="3262883"/>
                  </a:lnTo>
                  <a:lnTo>
                    <a:pt x="5039867" y="3226307"/>
                  </a:lnTo>
                  <a:lnTo>
                    <a:pt x="5076443" y="3226307"/>
                  </a:lnTo>
                  <a:lnTo>
                    <a:pt x="5076443" y="73151"/>
                  </a:lnTo>
                  <a:lnTo>
                    <a:pt x="5039867" y="73151"/>
                  </a:lnTo>
                  <a:lnTo>
                    <a:pt x="5003291" y="36575"/>
                  </a:lnTo>
                  <a:close/>
                </a:path>
                <a:path w="5076825" h="3299459">
                  <a:moveTo>
                    <a:pt x="5076443" y="3226307"/>
                  </a:moveTo>
                  <a:lnTo>
                    <a:pt x="5039867" y="3226307"/>
                  </a:lnTo>
                  <a:lnTo>
                    <a:pt x="5003291" y="3262883"/>
                  </a:lnTo>
                  <a:lnTo>
                    <a:pt x="5076443" y="3262883"/>
                  </a:lnTo>
                  <a:lnTo>
                    <a:pt x="5076443" y="3226307"/>
                  </a:lnTo>
                  <a:close/>
                </a:path>
                <a:path w="5076825" h="3299459">
                  <a:moveTo>
                    <a:pt x="71628" y="36575"/>
                  </a:moveTo>
                  <a:lnTo>
                    <a:pt x="36575" y="73151"/>
                  </a:lnTo>
                  <a:lnTo>
                    <a:pt x="71628" y="73151"/>
                  </a:lnTo>
                  <a:lnTo>
                    <a:pt x="71628" y="36575"/>
                  </a:lnTo>
                  <a:close/>
                </a:path>
                <a:path w="5076825" h="3299459">
                  <a:moveTo>
                    <a:pt x="5003291" y="36575"/>
                  </a:moveTo>
                  <a:lnTo>
                    <a:pt x="71628" y="36575"/>
                  </a:lnTo>
                  <a:lnTo>
                    <a:pt x="71628" y="73151"/>
                  </a:lnTo>
                  <a:lnTo>
                    <a:pt x="5003291" y="73151"/>
                  </a:lnTo>
                  <a:lnTo>
                    <a:pt x="5003291" y="36575"/>
                  </a:lnTo>
                  <a:close/>
                </a:path>
                <a:path w="5076825" h="3299459">
                  <a:moveTo>
                    <a:pt x="5076443" y="36575"/>
                  </a:moveTo>
                  <a:lnTo>
                    <a:pt x="5003291" y="36575"/>
                  </a:lnTo>
                  <a:lnTo>
                    <a:pt x="5039867" y="73151"/>
                  </a:lnTo>
                  <a:lnTo>
                    <a:pt x="5076443" y="73151"/>
                  </a:lnTo>
                  <a:lnTo>
                    <a:pt x="5076443" y="36575"/>
                  </a:lnTo>
                  <a:close/>
                </a:path>
              </a:pathLst>
            </a:custGeom>
            <a:solidFill>
              <a:srgbClr val="000000"/>
            </a:solidFill>
          </p:spPr>
          <p:txBody>
            <a:bodyPr wrap="square" lIns="0" tIns="0" rIns="0" bIns="0" rtlCol="0"/>
            <a:lstStyle/>
            <a:p>
              <a:endParaRPr/>
            </a:p>
          </p:txBody>
        </p:sp>
        <p:pic>
          <p:nvPicPr>
            <p:cNvPr id="13" name="object 9"/>
            <p:cNvPicPr/>
            <p:nvPr/>
          </p:nvPicPr>
          <p:blipFill>
            <a:blip r:embed="rId4" cstate="print"/>
            <a:stretch>
              <a:fillRect/>
            </a:stretch>
          </p:blipFill>
          <p:spPr>
            <a:xfrm>
              <a:off x="685800" y="3886199"/>
              <a:ext cx="5798819" cy="1063751"/>
            </a:xfrm>
            <a:prstGeom prst="rect">
              <a:avLst/>
            </a:prstGeom>
          </p:spPr>
        </p:pic>
        <p:sp>
          <p:nvSpPr>
            <p:cNvPr id="14" name="object 10"/>
            <p:cNvSpPr/>
            <p:nvPr/>
          </p:nvSpPr>
          <p:spPr>
            <a:xfrm>
              <a:off x="614172" y="3886199"/>
              <a:ext cx="5943600" cy="1137285"/>
            </a:xfrm>
            <a:custGeom>
              <a:avLst/>
              <a:gdLst/>
              <a:ahLst/>
              <a:cxnLst/>
              <a:rect l="l" t="t" r="r" b="b"/>
              <a:pathLst>
                <a:path w="5943600" h="1137285">
                  <a:moveTo>
                    <a:pt x="71628" y="0"/>
                  </a:moveTo>
                  <a:lnTo>
                    <a:pt x="0" y="0"/>
                  </a:lnTo>
                  <a:lnTo>
                    <a:pt x="0" y="1136903"/>
                  </a:lnTo>
                  <a:lnTo>
                    <a:pt x="5943599" y="1136903"/>
                  </a:lnTo>
                  <a:lnTo>
                    <a:pt x="5943599" y="1100327"/>
                  </a:lnTo>
                  <a:lnTo>
                    <a:pt x="71628" y="1100327"/>
                  </a:lnTo>
                  <a:lnTo>
                    <a:pt x="36575" y="1063751"/>
                  </a:lnTo>
                  <a:lnTo>
                    <a:pt x="71628" y="1063751"/>
                  </a:lnTo>
                  <a:lnTo>
                    <a:pt x="71628" y="0"/>
                  </a:lnTo>
                  <a:close/>
                </a:path>
                <a:path w="5943600" h="1137285">
                  <a:moveTo>
                    <a:pt x="71628" y="1063751"/>
                  </a:moveTo>
                  <a:lnTo>
                    <a:pt x="36575" y="1063751"/>
                  </a:lnTo>
                  <a:lnTo>
                    <a:pt x="71628" y="1100327"/>
                  </a:lnTo>
                  <a:lnTo>
                    <a:pt x="71628" y="1063751"/>
                  </a:lnTo>
                  <a:close/>
                </a:path>
                <a:path w="5943600" h="1137285">
                  <a:moveTo>
                    <a:pt x="5870447" y="1063751"/>
                  </a:moveTo>
                  <a:lnTo>
                    <a:pt x="71628" y="1063751"/>
                  </a:lnTo>
                  <a:lnTo>
                    <a:pt x="71628" y="1100327"/>
                  </a:lnTo>
                  <a:lnTo>
                    <a:pt x="5870447" y="1100327"/>
                  </a:lnTo>
                  <a:lnTo>
                    <a:pt x="5870447" y="1063751"/>
                  </a:lnTo>
                  <a:close/>
                </a:path>
                <a:path w="5943600" h="1137285">
                  <a:moveTo>
                    <a:pt x="5943599" y="0"/>
                  </a:moveTo>
                  <a:lnTo>
                    <a:pt x="5870447" y="0"/>
                  </a:lnTo>
                  <a:lnTo>
                    <a:pt x="5870447" y="1100327"/>
                  </a:lnTo>
                  <a:lnTo>
                    <a:pt x="5907023" y="1063751"/>
                  </a:lnTo>
                  <a:lnTo>
                    <a:pt x="5943599" y="1063751"/>
                  </a:lnTo>
                  <a:lnTo>
                    <a:pt x="5943599" y="0"/>
                  </a:lnTo>
                  <a:close/>
                </a:path>
                <a:path w="5943600" h="1137285">
                  <a:moveTo>
                    <a:pt x="5943599" y="1063751"/>
                  </a:moveTo>
                  <a:lnTo>
                    <a:pt x="5907023" y="1063751"/>
                  </a:lnTo>
                  <a:lnTo>
                    <a:pt x="5870447" y="1100327"/>
                  </a:lnTo>
                  <a:lnTo>
                    <a:pt x="5943599" y="1100327"/>
                  </a:lnTo>
                  <a:lnTo>
                    <a:pt x="5943599" y="1063751"/>
                  </a:lnTo>
                  <a:close/>
                </a:path>
              </a:pathLst>
            </a:custGeom>
            <a:solidFill>
              <a:srgbClr val="000000"/>
            </a:solidFill>
          </p:spPr>
          <p:txBody>
            <a:bodyPr wrap="square" lIns="0" tIns="0" rIns="0" bIns="0" rtlCol="0"/>
            <a:lstStyle/>
            <a:p>
              <a:endParaRPr/>
            </a:p>
          </p:txBody>
        </p:sp>
        <p:sp>
          <p:nvSpPr>
            <p:cNvPr id="15" name="object 11"/>
            <p:cNvSpPr/>
            <p:nvPr/>
          </p:nvSpPr>
          <p:spPr>
            <a:xfrm>
              <a:off x="6019799" y="5340096"/>
              <a:ext cx="1205865" cy="114300"/>
            </a:xfrm>
            <a:custGeom>
              <a:avLst/>
              <a:gdLst/>
              <a:ahLst/>
              <a:cxnLst/>
              <a:rect l="l" t="t" r="r" b="b"/>
              <a:pathLst>
                <a:path w="1205865" h="114300">
                  <a:moveTo>
                    <a:pt x="922019" y="0"/>
                  </a:moveTo>
                  <a:lnTo>
                    <a:pt x="922019" y="27431"/>
                  </a:lnTo>
                  <a:lnTo>
                    <a:pt x="0" y="27431"/>
                  </a:lnTo>
                  <a:lnTo>
                    <a:pt x="0" y="85343"/>
                  </a:lnTo>
                  <a:lnTo>
                    <a:pt x="922019" y="85343"/>
                  </a:lnTo>
                  <a:lnTo>
                    <a:pt x="922019" y="114299"/>
                  </a:lnTo>
                  <a:lnTo>
                    <a:pt x="1205483" y="56387"/>
                  </a:lnTo>
                  <a:lnTo>
                    <a:pt x="922019" y="0"/>
                  </a:lnTo>
                  <a:close/>
                </a:path>
              </a:pathLst>
            </a:custGeom>
            <a:solidFill>
              <a:srgbClr val="5B9AD4"/>
            </a:solidFill>
          </p:spPr>
          <p:txBody>
            <a:bodyPr wrap="square" lIns="0" tIns="0" rIns="0" bIns="0" rtlCol="0"/>
            <a:lstStyle/>
            <a:p>
              <a:endParaRPr/>
            </a:p>
          </p:txBody>
        </p:sp>
        <p:sp>
          <p:nvSpPr>
            <p:cNvPr id="16" name="object 12"/>
            <p:cNvSpPr/>
            <p:nvPr/>
          </p:nvSpPr>
          <p:spPr>
            <a:xfrm>
              <a:off x="6013704" y="5332475"/>
              <a:ext cx="1243965" cy="129539"/>
            </a:xfrm>
            <a:custGeom>
              <a:avLst/>
              <a:gdLst/>
              <a:ahLst/>
              <a:cxnLst/>
              <a:rect l="l" t="t" r="r" b="b"/>
              <a:pathLst>
                <a:path w="1243965" h="129539">
                  <a:moveTo>
                    <a:pt x="922019" y="92963"/>
                  </a:moveTo>
                  <a:lnTo>
                    <a:pt x="922019" y="129539"/>
                  </a:lnTo>
                  <a:lnTo>
                    <a:pt x="959411" y="121919"/>
                  </a:lnTo>
                  <a:lnTo>
                    <a:pt x="934211" y="121919"/>
                  </a:lnTo>
                  <a:lnTo>
                    <a:pt x="926591" y="115823"/>
                  </a:lnTo>
                  <a:lnTo>
                    <a:pt x="934211" y="114267"/>
                  </a:lnTo>
                  <a:lnTo>
                    <a:pt x="934211" y="99059"/>
                  </a:lnTo>
                  <a:lnTo>
                    <a:pt x="928115" y="99059"/>
                  </a:lnTo>
                  <a:lnTo>
                    <a:pt x="922019" y="92963"/>
                  </a:lnTo>
                  <a:close/>
                </a:path>
                <a:path w="1243965" h="129539">
                  <a:moveTo>
                    <a:pt x="934211" y="114267"/>
                  </a:moveTo>
                  <a:lnTo>
                    <a:pt x="926591" y="115823"/>
                  </a:lnTo>
                  <a:lnTo>
                    <a:pt x="934211" y="121919"/>
                  </a:lnTo>
                  <a:lnTo>
                    <a:pt x="934211" y="114267"/>
                  </a:lnTo>
                  <a:close/>
                </a:path>
                <a:path w="1243965" h="129539">
                  <a:moveTo>
                    <a:pt x="1179819" y="64089"/>
                  </a:moveTo>
                  <a:lnTo>
                    <a:pt x="934211" y="114267"/>
                  </a:lnTo>
                  <a:lnTo>
                    <a:pt x="934211" y="121919"/>
                  </a:lnTo>
                  <a:lnTo>
                    <a:pt x="959411" y="121919"/>
                  </a:lnTo>
                  <a:lnTo>
                    <a:pt x="1213671" y="70103"/>
                  </a:lnTo>
                  <a:lnTo>
                    <a:pt x="1210055" y="70103"/>
                  </a:lnTo>
                  <a:lnTo>
                    <a:pt x="1179819" y="64089"/>
                  </a:lnTo>
                  <a:close/>
                </a:path>
                <a:path w="1243965" h="129539">
                  <a:moveTo>
                    <a:pt x="922019" y="28955"/>
                  </a:moveTo>
                  <a:lnTo>
                    <a:pt x="0" y="28955"/>
                  </a:lnTo>
                  <a:lnTo>
                    <a:pt x="0" y="99059"/>
                  </a:lnTo>
                  <a:lnTo>
                    <a:pt x="922019" y="99059"/>
                  </a:lnTo>
                  <a:lnTo>
                    <a:pt x="922019" y="92963"/>
                  </a:lnTo>
                  <a:lnTo>
                    <a:pt x="13715" y="92963"/>
                  </a:lnTo>
                  <a:lnTo>
                    <a:pt x="6096" y="86867"/>
                  </a:lnTo>
                  <a:lnTo>
                    <a:pt x="13715" y="86867"/>
                  </a:lnTo>
                  <a:lnTo>
                    <a:pt x="13715" y="42671"/>
                  </a:lnTo>
                  <a:lnTo>
                    <a:pt x="6096" y="42671"/>
                  </a:lnTo>
                  <a:lnTo>
                    <a:pt x="13715" y="35051"/>
                  </a:lnTo>
                  <a:lnTo>
                    <a:pt x="922019" y="35051"/>
                  </a:lnTo>
                  <a:lnTo>
                    <a:pt x="922019" y="28955"/>
                  </a:lnTo>
                  <a:close/>
                </a:path>
                <a:path w="1243965" h="129539">
                  <a:moveTo>
                    <a:pt x="934211" y="86867"/>
                  </a:moveTo>
                  <a:lnTo>
                    <a:pt x="13715" y="86867"/>
                  </a:lnTo>
                  <a:lnTo>
                    <a:pt x="13715" y="92963"/>
                  </a:lnTo>
                  <a:lnTo>
                    <a:pt x="922019" y="92963"/>
                  </a:lnTo>
                  <a:lnTo>
                    <a:pt x="928115" y="99059"/>
                  </a:lnTo>
                  <a:lnTo>
                    <a:pt x="934211" y="99059"/>
                  </a:lnTo>
                  <a:lnTo>
                    <a:pt x="934211" y="86867"/>
                  </a:lnTo>
                  <a:close/>
                </a:path>
                <a:path w="1243965" h="129539">
                  <a:moveTo>
                    <a:pt x="13715" y="86867"/>
                  </a:moveTo>
                  <a:lnTo>
                    <a:pt x="6096" y="86867"/>
                  </a:lnTo>
                  <a:lnTo>
                    <a:pt x="13715" y="92963"/>
                  </a:lnTo>
                  <a:lnTo>
                    <a:pt x="13715" y="86867"/>
                  </a:lnTo>
                  <a:close/>
                </a:path>
                <a:path w="1243965" h="129539">
                  <a:moveTo>
                    <a:pt x="1210055" y="57911"/>
                  </a:moveTo>
                  <a:lnTo>
                    <a:pt x="1179819" y="64089"/>
                  </a:lnTo>
                  <a:lnTo>
                    <a:pt x="1210055" y="70103"/>
                  </a:lnTo>
                  <a:lnTo>
                    <a:pt x="1210055" y="57911"/>
                  </a:lnTo>
                  <a:close/>
                </a:path>
                <a:path w="1243965" h="129539">
                  <a:moveTo>
                    <a:pt x="1212958" y="57911"/>
                  </a:moveTo>
                  <a:lnTo>
                    <a:pt x="1210055" y="57911"/>
                  </a:lnTo>
                  <a:lnTo>
                    <a:pt x="1210055" y="70103"/>
                  </a:lnTo>
                  <a:lnTo>
                    <a:pt x="1213671" y="70103"/>
                  </a:lnTo>
                  <a:lnTo>
                    <a:pt x="1243583" y="64007"/>
                  </a:lnTo>
                  <a:lnTo>
                    <a:pt x="1212958" y="57911"/>
                  </a:lnTo>
                  <a:close/>
                </a:path>
                <a:path w="1243965" h="129539">
                  <a:moveTo>
                    <a:pt x="960301" y="7619"/>
                  </a:moveTo>
                  <a:lnTo>
                    <a:pt x="934211" y="7619"/>
                  </a:lnTo>
                  <a:lnTo>
                    <a:pt x="934211" y="15231"/>
                  </a:lnTo>
                  <a:lnTo>
                    <a:pt x="1179819" y="64089"/>
                  </a:lnTo>
                  <a:lnTo>
                    <a:pt x="1210055" y="57911"/>
                  </a:lnTo>
                  <a:lnTo>
                    <a:pt x="1212958" y="57911"/>
                  </a:lnTo>
                  <a:lnTo>
                    <a:pt x="960301" y="7619"/>
                  </a:lnTo>
                  <a:close/>
                </a:path>
                <a:path w="1243965" h="129539">
                  <a:moveTo>
                    <a:pt x="13715" y="35051"/>
                  </a:moveTo>
                  <a:lnTo>
                    <a:pt x="6096" y="42671"/>
                  </a:lnTo>
                  <a:lnTo>
                    <a:pt x="13715" y="42671"/>
                  </a:lnTo>
                  <a:lnTo>
                    <a:pt x="13715" y="35051"/>
                  </a:lnTo>
                  <a:close/>
                </a:path>
                <a:path w="1243965" h="129539">
                  <a:moveTo>
                    <a:pt x="934211" y="28955"/>
                  </a:moveTo>
                  <a:lnTo>
                    <a:pt x="928115" y="28955"/>
                  </a:lnTo>
                  <a:lnTo>
                    <a:pt x="922019" y="35051"/>
                  </a:lnTo>
                  <a:lnTo>
                    <a:pt x="13715" y="35051"/>
                  </a:lnTo>
                  <a:lnTo>
                    <a:pt x="13715" y="42671"/>
                  </a:lnTo>
                  <a:lnTo>
                    <a:pt x="934211" y="42671"/>
                  </a:lnTo>
                  <a:lnTo>
                    <a:pt x="934211" y="28955"/>
                  </a:lnTo>
                  <a:close/>
                </a:path>
                <a:path w="1243965" h="129539">
                  <a:moveTo>
                    <a:pt x="922019" y="0"/>
                  </a:moveTo>
                  <a:lnTo>
                    <a:pt x="922019" y="35051"/>
                  </a:lnTo>
                  <a:lnTo>
                    <a:pt x="928115" y="28955"/>
                  </a:lnTo>
                  <a:lnTo>
                    <a:pt x="934211" y="28955"/>
                  </a:lnTo>
                  <a:lnTo>
                    <a:pt x="934211" y="15231"/>
                  </a:lnTo>
                  <a:lnTo>
                    <a:pt x="926591" y="13715"/>
                  </a:lnTo>
                  <a:lnTo>
                    <a:pt x="934211" y="7619"/>
                  </a:lnTo>
                  <a:lnTo>
                    <a:pt x="960301" y="7619"/>
                  </a:lnTo>
                  <a:lnTo>
                    <a:pt x="922019" y="0"/>
                  </a:lnTo>
                  <a:close/>
                </a:path>
                <a:path w="1243965" h="129539">
                  <a:moveTo>
                    <a:pt x="934211" y="7619"/>
                  </a:moveTo>
                  <a:lnTo>
                    <a:pt x="926591" y="13715"/>
                  </a:lnTo>
                  <a:lnTo>
                    <a:pt x="934211" y="15231"/>
                  </a:lnTo>
                  <a:lnTo>
                    <a:pt x="934211" y="7619"/>
                  </a:lnTo>
                  <a:close/>
                </a:path>
              </a:pathLst>
            </a:custGeom>
            <a:solidFill>
              <a:srgbClr val="000000"/>
            </a:solidFill>
          </p:spPr>
          <p:txBody>
            <a:bodyPr wrap="square" lIns="0" tIns="0" rIns="0" bIns="0" rtlCol="0"/>
            <a:lstStyle/>
            <a:p>
              <a:endParaRPr/>
            </a:p>
          </p:txBody>
        </p:sp>
      </p:grpSp>
      <p:sp>
        <p:nvSpPr>
          <p:cNvPr id="17" name="Content Placeholder 1"/>
          <p:cNvSpPr txBox="1">
            <a:spLocks/>
          </p:cNvSpPr>
          <p:nvPr/>
        </p:nvSpPr>
        <p:spPr>
          <a:xfrm>
            <a:off x="8454542" y="1928975"/>
            <a:ext cx="3798277"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pc="-10" dirty="0" smtClean="0">
                <a:latin typeface="Times New Roman"/>
                <a:cs typeface="Times New Roman"/>
              </a:rPr>
              <a:t>Anemic (white) infarction of the left ventricle</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681575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
        <p:nvSpPr>
          <p:cNvPr id="3" name="Content Placeholder 2"/>
          <p:cNvSpPr>
            <a:spLocks noGrp="1"/>
          </p:cNvSpPr>
          <p:nvPr>
            <p:ph idx="1"/>
          </p:nvPr>
        </p:nvSpPr>
        <p:spPr>
          <a:xfrm>
            <a:off x="6203852" y="0"/>
            <a:ext cx="6148754" cy="4351338"/>
          </a:xfrm>
        </p:spPr>
        <p:txBody>
          <a:bodyPr>
            <a:normAutofit/>
          </a:bodyPr>
          <a:lstStyle/>
          <a:p>
            <a:pPr marL="0" indent="0">
              <a:buNone/>
            </a:pPr>
            <a:r>
              <a:rPr lang="en-US" sz="2200" dirty="0">
                <a:latin typeface="Times New Roman" panose="02020603050405020304" pitchFamily="18" charset="0"/>
                <a:cs typeface="Times New Roman" panose="02020603050405020304" pitchFamily="18" charset="0"/>
              </a:rPr>
              <a:t>Left ventricular myocardial infarction - microscopically: loss of cross-striation of muscle cells, loss of nuclei, cell fragmentation, </a:t>
            </a:r>
            <a:r>
              <a:rPr lang="en-US" sz="2200" dirty="0" err="1">
                <a:latin typeface="Times New Roman" panose="02020603050405020304" pitchFamily="18" charset="0"/>
                <a:cs typeface="Times New Roman" panose="02020603050405020304" pitchFamily="18" charset="0"/>
              </a:rPr>
              <a:t>polymorphonuclear</a:t>
            </a:r>
            <a:r>
              <a:rPr lang="en-US" sz="2200" dirty="0">
                <a:latin typeface="Times New Roman" panose="02020603050405020304" pitchFamily="18" charset="0"/>
                <a:cs typeface="Times New Roman" panose="02020603050405020304" pitchFamily="18" charset="0"/>
              </a:rPr>
              <a:t> leukocyte infiltration</a:t>
            </a:r>
          </a:p>
        </p:txBody>
      </p:sp>
      <p:pic>
        <p:nvPicPr>
          <p:cNvPr id="6" name="object 3"/>
          <p:cNvPicPr/>
          <p:nvPr/>
        </p:nvPicPr>
        <p:blipFill>
          <a:blip r:embed="rId2" cstate="print"/>
          <a:stretch>
            <a:fillRect/>
          </a:stretch>
        </p:blipFill>
        <p:spPr>
          <a:xfrm>
            <a:off x="802151" y="1741933"/>
            <a:ext cx="10587697" cy="5116067"/>
          </a:xfrm>
          <a:prstGeom prst="rect">
            <a:avLst/>
          </a:prstGeom>
        </p:spPr>
      </p:pic>
    </p:spTree>
    <p:extLst>
      <p:ext uri="{BB962C8B-B14F-4D97-AF65-F5344CB8AC3E}">
        <p14:creationId xmlns:p14="http://schemas.microsoft.com/office/powerpoint/2010/main" val="8209962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4278561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grpSp>
        <p:nvGrpSpPr>
          <p:cNvPr id="6" name="object 3"/>
          <p:cNvGrpSpPr/>
          <p:nvPr/>
        </p:nvGrpSpPr>
        <p:grpSpPr>
          <a:xfrm>
            <a:off x="1828800" y="1547990"/>
            <a:ext cx="4267200" cy="4914900"/>
            <a:chOff x="685800" y="1447800"/>
            <a:chExt cx="4038600" cy="5029200"/>
          </a:xfrm>
        </p:grpSpPr>
        <p:pic>
          <p:nvPicPr>
            <p:cNvPr id="7" name="object 4"/>
            <p:cNvPicPr/>
            <p:nvPr/>
          </p:nvPicPr>
          <p:blipFill>
            <a:blip r:embed="rId2" cstate="print"/>
            <a:stretch>
              <a:fillRect/>
            </a:stretch>
          </p:blipFill>
          <p:spPr>
            <a:xfrm>
              <a:off x="685800" y="1447800"/>
              <a:ext cx="4038600" cy="2439923"/>
            </a:xfrm>
            <a:prstGeom prst="rect">
              <a:avLst/>
            </a:prstGeom>
          </p:spPr>
        </p:pic>
        <p:sp>
          <p:nvSpPr>
            <p:cNvPr id="8" name="object 5"/>
            <p:cNvSpPr/>
            <p:nvPr/>
          </p:nvSpPr>
          <p:spPr>
            <a:xfrm>
              <a:off x="2511551" y="2362199"/>
              <a:ext cx="762000" cy="609600"/>
            </a:xfrm>
            <a:custGeom>
              <a:avLst/>
              <a:gdLst/>
              <a:ahLst/>
              <a:cxnLst/>
              <a:rect l="l" t="t" r="r" b="b"/>
              <a:pathLst>
                <a:path w="762000" h="609600">
                  <a:moveTo>
                    <a:pt x="761999" y="0"/>
                  </a:moveTo>
                  <a:lnTo>
                    <a:pt x="0" y="0"/>
                  </a:lnTo>
                  <a:lnTo>
                    <a:pt x="380999" y="609599"/>
                  </a:lnTo>
                  <a:lnTo>
                    <a:pt x="761999" y="0"/>
                  </a:lnTo>
                  <a:close/>
                </a:path>
              </a:pathLst>
            </a:custGeom>
            <a:solidFill>
              <a:srgbClr val="5B9AD4"/>
            </a:solidFill>
          </p:spPr>
          <p:txBody>
            <a:bodyPr wrap="square" lIns="0" tIns="0" rIns="0" bIns="0" rtlCol="0"/>
            <a:lstStyle/>
            <a:p>
              <a:endParaRPr/>
            </a:p>
          </p:txBody>
        </p:sp>
        <p:sp>
          <p:nvSpPr>
            <p:cNvPr id="9" name="object 6"/>
            <p:cNvSpPr/>
            <p:nvPr/>
          </p:nvSpPr>
          <p:spPr>
            <a:xfrm>
              <a:off x="2500883" y="2356103"/>
              <a:ext cx="784860" cy="628015"/>
            </a:xfrm>
            <a:custGeom>
              <a:avLst/>
              <a:gdLst/>
              <a:ahLst/>
              <a:cxnLst/>
              <a:rect l="l" t="t" r="r" b="b"/>
              <a:pathLst>
                <a:path w="784860" h="628014">
                  <a:moveTo>
                    <a:pt x="784859" y="0"/>
                  </a:moveTo>
                  <a:lnTo>
                    <a:pt x="0" y="0"/>
                  </a:lnTo>
                  <a:lnTo>
                    <a:pt x="391667" y="627887"/>
                  </a:lnTo>
                  <a:lnTo>
                    <a:pt x="401211" y="612647"/>
                  </a:lnTo>
                  <a:lnTo>
                    <a:pt x="387095" y="612647"/>
                  </a:lnTo>
                  <a:lnTo>
                    <a:pt x="392429" y="604113"/>
                  </a:lnTo>
                  <a:lnTo>
                    <a:pt x="23431" y="13715"/>
                  </a:lnTo>
                  <a:lnTo>
                    <a:pt x="10668" y="13715"/>
                  </a:lnTo>
                  <a:lnTo>
                    <a:pt x="16763" y="3048"/>
                  </a:lnTo>
                  <a:lnTo>
                    <a:pt x="782951" y="3048"/>
                  </a:lnTo>
                  <a:lnTo>
                    <a:pt x="784859" y="0"/>
                  </a:lnTo>
                  <a:close/>
                </a:path>
                <a:path w="784860" h="628014">
                  <a:moveTo>
                    <a:pt x="392429" y="604113"/>
                  </a:moveTo>
                  <a:lnTo>
                    <a:pt x="387095" y="612647"/>
                  </a:lnTo>
                  <a:lnTo>
                    <a:pt x="397763" y="612647"/>
                  </a:lnTo>
                  <a:lnTo>
                    <a:pt x="392429" y="604113"/>
                  </a:lnTo>
                  <a:close/>
                </a:path>
                <a:path w="784860" h="628014">
                  <a:moveTo>
                    <a:pt x="768095" y="3048"/>
                  </a:moveTo>
                  <a:lnTo>
                    <a:pt x="392429" y="604113"/>
                  </a:lnTo>
                  <a:lnTo>
                    <a:pt x="397763" y="612647"/>
                  </a:lnTo>
                  <a:lnTo>
                    <a:pt x="401211" y="612647"/>
                  </a:lnTo>
                  <a:lnTo>
                    <a:pt x="776270" y="13715"/>
                  </a:lnTo>
                  <a:lnTo>
                    <a:pt x="772667" y="13715"/>
                  </a:lnTo>
                  <a:lnTo>
                    <a:pt x="768095" y="3048"/>
                  </a:lnTo>
                  <a:close/>
                </a:path>
                <a:path w="784860" h="628014">
                  <a:moveTo>
                    <a:pt x="16763" y="3048"/>
                  </a:moveTo>
                  <a:lnTo>
                    <a:pt x="10668" y="13715"/>
                  </a:lnTo>
                  <a:lnTo>
                    <a:pt x="23431" y="13715"/>
                  </a:lnTo>
                  <a:lnTo>
                    <a:pt x="16763" y="3048"/>
                  </a:lnTo>
                  <a:close/>
                </a:path>
                <a:path w="784860" h="628014">
                  <a:moveTo>
                    <a:pt x="768095" y="3048"/>
                  </a:moveTo>
                  <a:lnTo>
                    <a:pt x="16763" y="3048"/>
                  </a:lnTo>
                  <a:lnTo>
                    <a:pt x="23431" y="13715"/>
                  </a:lnTo>
                  <a:lnTo>
                    <a:pt x="761428" y="13715"/>
                  </a:lnTo>
                  <a:lnTo>
                    <a:pt x="768095" y="3048"/>
                  </a:lnTo>
                  <a:close/>
                </a:path>
                <a:path w="784860" h="628014">
                  <a:moveTo>
                    <a:pt x="782951" y="3048"/>
                  </a:moveTo>
                  <a:lnTo>
                    <a:pt x="768095" y="3048"/>
                  </a:lnTo>
                  <a:lnTo>
                    <a:pt x="772667" y="13715"/>
                  </a:lnTo>
                  <a:lnTo>
                    <a:pt x="776270" y="13715"/>
                  </a:lnTo>
                  <a:lnTo>
                    <a:pt x="782951" y="3048"/>
                  </a:lnTo>
                  <a:close/>
                </a:path>
              </a:pathLst>
            </a:custGeom>
            <a:solidFill>
              <a:srgbClr val="000000"/>
            </a:solidFill>
          </p:spPr>
          <p:txBody>
            <a:bodyPr wrap="square" lIns="0" tIns="0" rIns="0" bIns="0" rtlCol="0"/>
            <a:lstStyle/>
            <a:p>
              <a:endParaRPr/>
            </a:p>
          </p:txBody>
        </p:sp>
        <p:pic>
          <p:nvPicPr>
            <p:cNvPr id="10" name="object 7"/>
            <p:cNvPicPr/>
            <p:nvPr/>
          </p:nvPicPr>
          <p:blipFill>
            <a:blip r:embed="rId3" cstate="print"/>
            <a:stretch>
              <a:fillRect/>
            </a:stretch>
          </p:blipFill>
          <p:spPr>
            <a:xfrm>
              <a:off x="685800" y="3886200"/>
              <a:ext cx="4038600" cy="2590800"/>
            </a:xfrm>
            <a:prstGeom prst="rect">
              <a:avLst/>
            </a:prstGeom>
          </p:spPr>
        </p:pic>
      </p:grpSp>
      <p:pic>
        <p:nvPicPr>
          <p:cNvPr id="11" name="object 2"/>
          <p:cNvPicPr>
            <a:picLocks noGrp="1"/>
          </p:cNvPicPr>
          <p:nvPr>
            <p:ph idx="1"/>
          </p:nvPr>
        </p:nvPicPr>
        <p:blipFill>
          <a:blip r:embed="rId4" cstate="print"/>
          <a:stretch>
            <a:fillRect/>
          </a:stretch>
        </p:blipFill>
        <p:spPr>
          <a:xfrm>
            <a:off x="6096000" y="1547990"/>
            <a:ext cx="4267200" cy="2324100"/>
          </a:xfrm>
          <a:prstGeom prst="rect">
            <a:avLst/>
          </a:prstGeom>
        </p:spPr>
      </p:pic>
      <p:pic>
        <p:nvPicPr>
          <p:cNvPr id="12" name="object 12"/>
          <p:cNvPicPr/>
          <p:nvPr/>
        </p:nvPicPr>
        <p:blipFill>
          <a:blip r:embed="rId5" cstate="print"/>
          <a:stretch>
            <a:fillRect/>
          </a:stretch>
        </p:blipFill>
        <p:spPr>
          <a:xfrm>
            <a:off x="6096000" y="3872090"/>
            <a:ext cx="4267200" cy="2590800"/>
          </a:xfrm>
          <a:prstGeom prst="rect">
            <a:avLst/>
          </a:prstGeom>
        </p:spPr>
      </p:pic>
      <p:sp>
        <p:nvSpPr>
          <p:cNvPr id="4" name="Rectangle 3"/>
          <p:cNvSpPr/>
          <p:nvPr/>
        </p:nvSpPr>
        <p:spPr>
          <a:xfrm>
            <a:off x="6096000" y="355221"/>
            <a:ext cx="4131212"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Anemic kidney infarction</a:t>
            </a:r>
          </a:p>
        </p:txBody>
      </p:sp>
    </p:spTree>
    <p:extLst>
      <p:ext uri="{BB962C8B-B14F-4D97-AF65-F5344CB8AC3E}">
        <p14:creationId xmlns:p14="http://schemas.microsoft.com/office/powerpoint/2010/main" val="113815350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
        <p:nvSpPr>
          <p:cNvPr id="4" name="Rectangle 3"/>
          <p:cNvSpPr/>
          <p:nvPr/>
        </p:nvSpPr>
        <p:spPr>
          <a:xfrm>
            <a:off x="6096000" y="355221"/>
            <a:ext cx="4131212" cy="461665"/>
          </a:xfrm>
          <a:prstGeom prst="rect">
            <a:avLst/>
          </a:prstGeom>
        </p:spPr>
        <p:txBody>
          <a:bodyPr wrap="square">
            <a:spAutoFit/>
          </a:bodyPr>
          <a:lstStyle/>
          <a:p>
            <a:r>
              <a:rPr lang="en-US" sz="2400" dirty="0" smtClean="0">
                <a:latin typeface="Times New Roman" panose="02020603050405020304" pitchFamily="18" charset="0"/>
                <a:cs typeface="Times New Roman" panose="02020603050405020304" pitchFamily="18" charset="0"/>
              </a:rPr>
              <a:t>Anemic infarction of the spleen</a:t>
            </a:r>
            <a:endParaRPr lang="en-US" sz="2400" dirty="0">
              <a:latin typeface="Times New Roman" panose="02020603050405020304" pitchFamily="18" charset="0"/>
              <a:cs typeface="Times New Roman" panose="02020603050405020304" pitchFamily="18" charset="0"/>
            </a:endParaRPr>
          </a:p>
        </p:txBody>
      </p:sp>
      <p:pic>
        <p:nvPicPr>
          <p:cNvPr id="13" name="object 7"/>
          <p:cNvPicPr/>
          <p:nvPr/>
        </p:nvPicPr>
        <p:blipFill>
          <a:blip r:embed="rId2" cstate="print"/>
          <a:stretch>
            <a:fillRect/>
          </a:stretch>
        </p:blipFill>
        <p:spPr>
          <a:xfrm>
            <a:off x="1659986" y="4276578"/>
            <a:ext cx="7301133" cy="2581422"/>
          </a:xfrm>
          <a:prstGeom prst="rect">
            <a:avLst/>
          </a:prstGeom>
        </p:spPr>
      </p:pic>
      <p:pic>
        <p:nvPicPr>
          <p:cNvPr id="14" name="object 3"/>
          <p:cNvPicPr>
            <a:picLocks noGrp="1"/>
          </p:cNvPicPr>
          <p:nvPr>
            <p:ph idx="1"/>
          </p:nvPr>
        </p:nvPicPr>
        <p:blipFill>
          <a:blip r:embed="rId3" cstate="print"/>
          <a:stretch>
            <a:fillRect/>
          </a:stretch>
        </p:blipFill>
        <p:spPr>
          <a:xfrm>
            <a:off x="1659986" y="1395278"/>
            <a:ext cx="7301133" cy="2881300"/>
          </a:xfrm>
          <a:prstGeom prst="rect">
            <a:avLst/>
          </a:prstGeom>
        </p:spPr>
      </p:pic>
    </p:spTree>
    <p:extLst>
      <p:ext uri="{BB962C8B-B14F-4D97-AF65-F5344CB8AC3E}">
        <p14:creationId xmlns:p14="http://schemas.microsoft.com/office/powerpoint/2010/main" val="229842769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
        <p:nvSpPr>
          <p:cNvPr id="2" name="Content Placeholder 1"/>
          <p:cNvSpPr>
            <a:spLocks noGrp="1"/>
          </p:cNvSpPr>
          <p:nvPr>
            <p:ph idx="1"/>
          </p:nvPr>
        </p:nvSpPr>
        <p:spPr>
          <a:xfrm>
            <a:off x="0" y="1825625"/>
            <a:ext cx="10515600" cy="4351338"/>
          </a:xfrm>
        </p:spPr>
        <p:txBody>
          <a:bodyPr/>
          <a:lstStyle/>
          <a:p>
            <a:pPr marL="0" indent="0">
              <a:buNone/>
            </a:pPr>
            <a:r>
              <a:rPr lang="en-US" spc="-10" dirty="0">
                <a:latin typeface="Times New Roman"/>
                <a:cs typeface="Times New Roman"/>
              </a:rPr>
              <a:t>Hemorrhagic (red) </a:t>
            </a:r>
            <a:r>
              <a:rPr lang="en-US" spc="-10" dirty="0" smtClean="0">
                <a:latin typeface="Times New Roman"/>
                <a:cs typeface="Times New Roman"/>
              </a:rPr>
              <a:t>infarction</a:t>
            </a:r>
          </a:p>
          <a:p>
            <a:endParaRPr lang="en-US" spc="-10" dirty="0">
              <a:latin typeface="Times New Roman"/>
              <a:cs typeface="Times New Roman"/>
            </a:endParaRPr>
          </a:p>
          <a:p>
            <a:pPr marL="0" indent="0">
              <a:buNone/>
            </a:pPr>
            <a:r>
              <a:rPr lang="en-US" b="1" spc="-10" dirty="0" smtClean="0">
                <a:solidFill>
                  <a:srgbClr val="CC00FF"/>
                </a:solidFill>
                <a:latin typeface="Times New Roman"/>
                <a:cs typeface="Times New Roman"/>
              </a:rPr>
              <a:t>CAUSES</a:t>
            </a:r>
            <a:endParaRPr lang="en-US" b="1" spc="-10" dirty="0">
              <a:solidFill>
                <a:srgbClr val="CC00FF"/>
              </a:solidFill>
              <a:latin typeface="Times New Roman"/>
              <a:cs typeface="Times New Roman"/>
            </a:endParaRPr>
          </a:p>
          <a:p>
            <a:r>
              <a:rPr lang="en-US" dirty="0"/>
              <a:t>VENOUS OCCLUSION</a:t>
            </a:r>
          </a:p>
          <a:p>
            <a:r>
              <a:rPr lang="en-US" dirty="0"/>
              <a:t>IN RELAXED TISSUES</a:t>
            </a:r>
          </a:p>
          <a:p>
            <a:r>
              <a:rPr lang="en-US" dirty="0"/>
              <a:t>IN TISSUES WITH DOUBLE CIRCULATION</a:t>
            </a:r>
          </a:p>
          <a:p>
            <a:r>
              <a:rPr lang="en-US" dirty="0"/>
              <a:t>IN TISSUES WITH PREVIOUS CONGESTION</a:t>
            </a:r>
          </a:p>
        </p:txBody>
      </p:sp>
      <p:pic>
        <p:nvPicPr>
          <p:cNvPr id="13" name="object 4"/>
          <p:cNvPicPr/>
          <p:nvPr/>
        </p:nvPicPr>
        <p:blipFill>
          <a:blip r:embed="rId2" cstate="print"/>
          <a:stretch>
            <a:fillRect/>
          </a:stretch>
        </p:blipFill>
        <p:spPr>
          <a:xfrm>
            <a:off x="6639951" y="1172108"/>
            <a:ext cx="5261317" cy="5658371"/>
          </a:xfrm>
          <a:prstGeom prst="rect">
            <a:avLst/>
          </a:prstGeom>
        </p:spPr>
      </p:pic>
    </p:spTree>
    <p:extLst>
      <p:ext uri="{BB962C8B-B14F-4D97-AF65-F5344CB8AC3E}">
        <p14:creationId xmlns:p14="http://schemas.microsoft.com/office/powerpoint/2010/main" val="395899204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smtClean="0">
                <a:latin typeface="Times New Roman"/>
                <a:cs typeface="Times New Roman"/>
              </a:rPr>
              <a:t>INFARCTUS HAEMORRHAGICUS</a:t>
            </a:r>
            <a:endParaRPr lang="en-US" sz="3400" dirty="0"/>
          </a:p>
        </p:txBody>
      </p:sp>
      <p:sp>
        <p:nvSpPr>
          <p:cNvPr id="2" name="Content Placeholder 1"/>
          <p:cNvSpPr>
            <a:spLocks noGrp="1"/>
          </p:cNvSpPr>
          <p:nvPr>
            <p:ph idx="1"/>
          </p:nvPr>
        </p:nvSpPr>
        <p:spPr>
          <a:xfrm>
            <a:off x="0" y="1825625"/>
            <a:ext cx="10515600" cy="4351338"/>
          </a:xfrm>
        </p:spPr>
        <p:txBody>
          <a:bodyPr>
            <a:normAutofit fontScale="85000" lnSpcReduction="20000"/>
          </a:bodyPr>
          <a:lstStyle/>
          <a:p>
            <a:pPr marL="0" indent="0">
              <a:buNone/>
            </a:pPr>
            <a:r>
              <a:rPr lang="en-US" b="1" spc="-10" dirty="0" smtClean="0">
                <a:solidFill>
                  <a:srgbClr val="CC00FF"/>
                </a:solidFill>
                <a:latin typeface="Times New Roman"/>
                <a:cs typeface="Times New Roman"/>
              </a:rPr>
              <a:t>HEMORRHAGIC (RED) INFARCTION</a:t>
            </a:r>
          </a:p>
          <a:p>
            <a:endParaRPr lang="en-US" spc="-10" dirty="0">
              <a:latin typeface="Times New Roman"/>
              <a:cs typeface="Times New Roman"/>
            </a:endParaRPr>
          </a:p>
          <a:p>
            <a:pPr marL="0" indent="0">
              <a:buNone/>
            </a:pPr>
            <a:r>
              <a:rPr lang="en-US" spc="-10" dirty="0">
                <a:latin typeface="Times New Roman"/>
                <a:cs typeface="Times New Roman"/>
              </a:rPr>
              <a:t>IT MOST OFTEN OCCURS IN </a:t>
            </a:r>
            <a:endParaRPr lang="en-US" spc="-10" dirty="0" smtClean="0">
              <a:latin typeface="Times New Roman"/>
              <a:cs typeface="Times New Roman"/>
            </a:endParaRPr>
          </a:p>
          <a:p>
            <a:pPr marL="0" indent="0">
              <a:buNone/>
            </a:pPr>
            <a:r>
              <a:rPr lang="en-US" spc="-10" dirty="0" smtClean="0">
                <a:latin typeface="Times New Roman"/>
                <a:cs typeface="Times New Roman"/>
              </a:rPr>
              <a:t>THE </a:t>
            </a:r>
            <a:r>
              <a:rPr lang="en-US" spc="-10" dirty="0">
                <a:latin typeface="Times New Roman"/>
                <a:cs typeface="Times New Roman"/>
              </a:rPr>
              <a:t>FOLLOWING ORGANS</a:t>
            </a:r>
          </a:p>
          <a:p>
            <a:pPr marL="0" indent="0">
              <a:buNone/>
            </a:pPr>
            <a:endParaRPr lang="en-US" spc="-10" dirty="0">
              <a:latin typeface="Times New Roman"/>
              <a:cs typeface="Times New Roman"/>
            </a:endParaRPr>
          </a:p>
          <a:p>
            <a:pPr marL="0" indent="0">
              <a:buNone/>
            </a:pPr>
            <a:endParaRPr lang="en-US" spc="-10" dirty="0">
              <a:latin typeface="Times New Roman"/>
              <a:cs typeface="Times New Roman"/>
            </a:endParaRPr>
          </a:p>
          <a:p>
            <a:pPr marL="0" indent="0">
              <a:buNone/>
            </a:pPr>
            <a:r>
              <a:rPr lang="en-US" spc="-10" dirty="0">
                <a:latin typeface="Times New Roman"/>
                <a:cs typeface="Times New Roman"/>
              </a:rPr>
              <a:t>LUNGS</a:t>
            </a:r>
          </a:p>
          <a:p>
            <a:pPr marL="0" indent="0">
              <a:buNone/>
            </a:pPr>
            <a:r>
              <a:rPr lang="en-US" spc="-10" dirty="0">
                <a:latin typeface="Times New Roman"/>
                <a:cs typeface="Times New Roman"/>
              </a:rPr>
              <a:t>TESTIS</a:t>
            </a:r>
          </a:p>
          <a:p>
            <a:pPr marL="0" indent="0">
              <a:buNone/>
            </a:pPr>
            <a:r>
              <a:rPr lang="en-US" spc="-10" dirty="0">
                <a:latin typeface="Times New Roman"/>
                <a:cs typeface="Times New Roman"/>
              </a:rPr>
              <a:t>OVARIUM</a:t>
            </a:r>
          </a:p>
          <a:p>
            <a:pPr marL="0" indent="0">
              <a:buNone/>
            </a:pPr>
            <a:r>
              <a:rPr lang="en-US" spc="-10" dirty="0">
                <a:latin typeface="Times New Roman"/>
                <a:cs typeface="Times New Roman"/>
              </a:rPr>
              <a:t>BOWELS</a:t>
            </a:r>
          </a:p>
          <a:p>
            <a:pPr marL="0" indent="0">
              <a:buNone/>
            </a:pPr>
            <a:r>
              <a:rPr lang="en-US" spc="-10" dirty="0">
                <a:latin typeface="Times New Roman"/>
                <a:cs typeface="Times New Roman"/>
              </a:rPr>
              <a:t>BRAIN (rare)</a:t>
            </a:r>
            <a:endParaRPr lang="en-US" dirty="0"/>
          </a:p>
        </p:txBody>
      </p:sp>
      <p:pic>
        <p:nvPicPr>
          <p:cNvPr id="6" name="object 3"/>
          <p:cNvPicPr/>
          <p:nvPr/>
        </p:nvPicPr>
        <p:blipFill>
          <a:blip r:embed="rId2" cstate="print"/>
          <a:stretch>
            <a:fillRect/>
          </a:stretch>
        </p:blipFill>
        <p:spPr>
          <a:xfrm>
            <a:off x="6767966" y="1825625"/>
            <a:ext cx="5424034" cy="4351338"/>
          </a:xfrm>
          <a:prstGeom prst="rect">
            <a:avLst/>
          </a:prstGeom>
        </p:spPr>
      </p:pic>
    </p:spTree>
    <p:extLst>
      <p:ext uri="{BB962C8B-B14F-4D97-AF65-F5344CB8AC3E}">
        <p14:creationId xmlns:p14="http://schemas.microsoft.com/office/powerpoint/2010/main" val="29764350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825625"/>
            <a:ext cx="8046720" cy="4351338"/>
          </a:xfrm>
        </p:spPr>
        <p:txBody>
          <a:bodyPr/>
          <a:lstStyle/>
          <a:p>
            <a:r>
              <a:rPr lang="en-US" dirty="0" smtClean="0"/>
              <a:t>Occurs </a:t>
            </a:r>
            <a:r>
              <a:rPr lang="en-US" dirty="0"/>
              <a:t>in tissues with double circulation or with well-developed collaterals. circulation.</a:t>
            </a:r>
          </a:p>
          <a:p>
            <a:pPr marL="0" indent="0">
              <a:buNone/>
            </a:pPr>
            <a:endParaRPr lang="en-US" dirty="0"/>
          </a:p>
          <a:p>
            <a:r>
              <a:rPr lang="en-US" dirty="0" smtClean="0"/>
              <a:t>Constant </a:t>
            </a:r>
            <a:r>
              <a:rPr lang="en-US" dirty="0"/>
              <a:t>blood flow is not enough to prevent necrosis.</a:t>
            </a:r>
          </a:p>
          <a:p>
            <a:pPr marL="0" indent="0">
              <a:buNone/>
            </a:pPr>
            <a:endParaRPr lang="en-US" dirty="0"/>
          </a:p>
          <a:p>
            <a:r>
              <a:rPr lang="en-US" dirty="0" smtClean="0"/>
              <a:t>From </a:t>
            </a:r>
            <a:r>
              <a:rPr lang="en-US" dirty="0"/>
              <a:t>the necrotic walls of small blood vessels, blood flows into the infarcted area, giving a dark red color to the tissue in the necrotic zone.</a:t>
            </a:r>
          </a:p>
        </p:txBody>
      </p:sp>
      <p:pic>
        <p:nvPicPr>
          <p:cNvPr id="6" name="object 4"/>
          <p:cNvPicPr/>
          <p:nvPr/>
        </p:nvPicPr>
        <p:blipFill>
          <a:blip r:embed="rId2" cstate="print"/>
          <a:stretch>
            <a:fillRect/>
          </a:stretch>
        </p:blipFill>
        <p:spPr>
          <a:xfrm>
            <a:off x="8458200" y="1825626"/>
            <a:ext cx="3733800" cy="4351338"/>
          </a:xfrm>
          <a:prstGeom prst="rect">
            <a:avLst/>
          </a:prstGeom>
        </p:spPr>
      </p:pic>
      <p:sp>
        <p:nvSpPr>
          <p:cNvPr id="7" name="Rectangle 6"/>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smtClean="0">
                <a:latin typeface="Times New Roman"/>
                <a:cs typeface="Times New Roman"/>
              </a:rPr>
              <a:t>INFARCTUS HAEMORRHAGICUS</a:t>
            </a:r>
            <a:endParaRPr lang="en-US" sz="3400" dirty="0"/>
          </a:p>
        </p:txBody>
      </p:sp>
    </p:spTree>
    <p:extLst>
      <p:ext uri="{BB962C8B-B14F-4D97-AF65-F5344CB8AC3E}">
        <p14:creationId xmlns:p14="http://schemas.microsoft.com/office/powerpoint/2010/main" val="39809402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
        <p:nvSpPr>
          <p:cNvPr id="3" name="Content Placeholder 2"/>
          <p:cNvSpPr>
            <a:spLocks noGrp="1"/>
          </p:cNvSpPr>
          <p:nvPr>
            <p:ph idx="1"/>
          </p:nvPr>
        </p:nvSpPr>
        <p:spPr>
          <a:xfrm>
            <a:off x="6043246" y="456840"/>
            <a:ext cx="6148754" cy="1042384"/>
          </a:xfrm>
        </p:spPr>
        <p:txBody>
          <a:bodyPr>
            <a:normAutofit/>
          </a:bodyPr>
          <a:lstStyle/>
          <a:p>
            <a:pPr marL="457200" indent="-457200">
              <a:buAutoNum type="alphaUcParenR"/>
            </a:pPr>
            <a:r>
              <a:rPr lang="en-US" sz="2200" dirty="0" smtClean="0">
                <a:latin typeface="Times New Roman" panose="02020603050405020304" pitchFamily="18" charset="0"/>
                <a:cs typeface="Times New Roman" panose="02020603050405020304" pitchFamily="18" charset="0"/>
              </a:rPr>
              <a:t>Red (hemorrhagic) lung infarction </a:t>
            </a:r>
          </a:p>
          <a:p>
            <a:pPr marL="457200" indent="-457200">
              <a:buAutoNum type="alphaUcParenR"/>
            </a:pPr>
            <a:r>
              <a:rPr lang="en-US" sz="2200" dirty="0" err="1" smtClean="0">
                <a:latin typeface="Times New Roman" panose="02020603050405020304" pitchFamily="18" charset="0"/>
                <a:cs typeface="Times New Roman" panose="02020603050405020304" pitchFamily="18" charset="0"/>
              </a:rPr>
              <a:t>Anemical</a:t>
            </a:r>
            <a:r>
              <a:rPr lang="en-US" sz="2200" dirty="0" smtClean="0">
                <a:latin typeface="Times New Roman" panose="02020603050405020304" pitchFamily="18" charset="0"/>
                <a:cs typeface="Times New Roman" panose="02020603050405020304" pitchFamily="18" charset="0"/>
              </a:rPr>
              <a:t> (white) spleen infarction</a:t>
            </a:r>
            <a:endParaRPr lang="en-US" sz="2200" dirty="0">
              <a:latin typeface="Times New Roman" panose="02020603050405020304" pitchFamily="18" charset="0"/>
              <a:cs typeface="Times New Roman" panose="02020603050405020304" pitchFamily="18" charset="0"/>
            </a:endParaRPr>
          </a:p>
        </p:txBody>
      </p:sp>
      <p:grpSp>
        <p:nvGrpSpPr>
          <p:cNvPr id="7" name="object 3"/>
          <p:cNvGrpSpPr/>
          <p:nvPr/>
        </p:nvGrpSpPr>
        <p:grpSpPr>
          <a:xfrm>
            <a:off x="806548" y="2307102"/>
            <a:ext cx="10419470" cy="4550898"/>
            <a:chOff x="609600" y="1676399"/>
            <a:chExt cx="8993505" cy="5477510"/>
          </a:xfrm>
        </p:grpSpPr>
        <p:pic>
          <p:nvPicPr>
            <p:cNvPr id="8" name="object 4"/>
            <p:cNvPicPr/>
            <p:nvPr/>
          </p:nvPicPr>
          <p:blipFill>
            <a:blip r:embed="rId2" cstate="print"/>
            <a:stretch>
              <a:fillRect/>
            </a:stretch>
          </p:blipFill>
          <p:spPr>
            <a:xfrm>
              <a:off x="609600" y="1676399"/>
              <a:ext cx="8763000" cy="2211324"/>
            </a:xfrm>
            <a:prstGeom prst="rect">
              <a:avLst/>
            </a:prstGeom>
          </p:spPr>
        </p:pic>
        <p:sp>
          <p:nvSpPr>
            <p:cNvPr id="9" name="object 5"/>
            <p:cNvSpPr/>
            <p:nvPr/>
          </p:nvSpPr>
          <p:spPr>
            <a:xfrm>
              <a:off x="3657600" y="1947671"/>
              <a:ext cx="228600" cy="1219200"/>
            </a:xfrm>
            <a:custGeom>
              <a:avLst/>
              <a:gdLst/>
              <a:ahLst/>
              <a:cxnLst/>
              <a:rect l="l" t="t" r="r" b="b"/>
              <a:pathLst>
                <a:path w="228600" h="1219200">
                  <a:moveTo>
                    <a:pt x="172211" y="0"/>
                  </a:moveTo>
                  <a:lnTo>
                    <a:pt x="57911" y="0"/>
                  </a:lnTo>
                  <a:lnTo>
                    <a:pt x="57911" y="685799"/>
                  </a:lnTo>
                  <a:lnTo>
                    <a:pt x="0" y="685799"/>
                  </a:lnTo>
                  <a:lnTo>
                    <a:pt x="114299" y="1219199"/>
                  </a:lnTo>
                  <a:lnTo>
                    <a:pt x="228599" y="685799"/>
                  </a:lnTo>
                  <a:lnTo>
                    <a:pt x="172211" y="685799"/>
                  </a:lnTo>
                  <a:lnTo>
                    <a:pt x="172211" y="0"/>
                  </a:lnTo>
                  <a:close/>
                </a:path>
              </a:pathLst>
            </a:custGeom>
            <a:solidFill>
              <a:srgbClr val="5B9AD4"/>
            </a:solidFill>
          </p:spPr>
          <p:txBody>
            <a:bodyPr wrap="square" lIns="0" tIns="0" rIns="0" bIns="0" rtlCol="0"/>
            <a:lstStyle/>
            <a:p>
              <a:endParaRPr/>
            </a:p>
          </p:txBody>
        </p:sp>
        <p:sp>
          <p:nvSpPr>
            <p:cNvPr id="10" name="object 6"/>
            <p:cNvSpPr/>
            <p:nvPr/>
          </p:nvSpPr>
          <p:spPr>
            <a:xfrm>
              <a:off x="3649979" y="1940051"/>
              <a:ext cx="245745" cy="1256030"/>
            </a:xfrm>
            <a:custGeom>
              <a:avLst/>
              <a:gdLst/>
              <a:ahLst/>
              <a:cxnLst/>
              <a:rect l="l" t="t" r="r" b="b"/>
              <a:pathLst>
                <a:path w="245745" h="1256030">
                  <a:moveTo>
                    <a:pt x="59435" y="685799"/>
                  </a:moveTo>
                  <a:lnTo>
                    <a:pt x="0" y="685799"/>
                  </a:lnTo>
                  <a:lnTo>
                    <a:pt x="121919" y="1255775"/>
                  </a:lnTo>
                  <a:lnTo>
                    <a:pt x="128521" y="1225295"/>
                  </a:lnTo>
                  <a:lnTo>
                    <a:pt x="115823" y="1225295"/>
                  </a:lnTo>
                  <a:lnTo>
                    <a:pt x="122681" y="1193291"/>
                  </a:lnTo>
                  <a:lnTo>
                    <a:pt x="16872" y="699515"/>
                  </a:lnTo>
                  <a:lnTo>
                    <a:pt x="7620" y="699515"/>
                  </a:lnTo>
                  <a:lnTo>
                    <a:pt x="15239" y="691895"/>
                  </a:lnTo>
                  <a:lnTo>
                    <a:pt x="59435" y="691895"/>
                  </a:lnTo>
                  <a:lnTo>
                    <a:pt x="59435" y="685799"/>
                  </a:lnTo>
                  <a:close/>
                </a:path>
                <a:path w="245745" h="1256030">
                  <a:moveTo>
                    <a:pt x="122681" y="1193291"/>
                  </a:moveTo>
                  <a:lnTo>
                    <a:pt x="115823" y="1225295"/>
                  </a:lnTo>
                  <a:lnTo>
                    <a:pt x="128521" y="1225295"/>
                  </a:lnTo>
                  <a:lnTo>
                    <a:pt x="129033" y="1222931"/>
                  </a:lnTo>
                  <a:lnTo>
                    <a:pt x="122681" y="1193291"/>
                  </a:lnTo>
                  <a:close/>
                </a:path>
                <a:path w="245745" h="1256030">
                  <a:moveTo>
                    <a:pt x="129033" y="1222931"/>
                  </a:moveTo>
                  <a:lnTo>
                    <a:pt x="128521" y="1225295"/>
                  </a:lnTo>
                  <a:lnTo>
                    <a:pt x="129539" y="1225295"/>
                  </a:lnTo>
                  <a:lnTo>
                    <a:pt x="129033" y="1222931"/>
                  </a:lnTo>
                  <a:close/>
                </a:path>
                <a:path w="245745" h="1256030">
                  <a:moveTo>
                    <a:pt x="230123" y="691895"/>
                  </a:moveTo>
                  <a:lnTo>
                    <a:pt x="122681" y="1193291"/>
                  </a:lnTo>
                  <a:lnTo>
                    <a:pt x="129033" y="1222931"/>
                  </a:lnTo>
                  <a:lnTo>
                    <a:pt x="242393" y="699515"/>
                  </a:lnTo>
                  <a:lnTo>
                    <a:pt x="236219" y="699515"/>
                  </a:lnTo>
                  <a:lnTo>
                    <a:pt x="230123" y="691895"/>
                  </a:lnTo>
                  <a:close/>
                </a:path>
                <a:path w="245745" h="1256030">
                  <a:moveTo>
                    <a:pt x="15239" y="691895"/>
                  </a:moveTo>
                  <a:lnTo>
                    <a:pt x="7620" y="699515"/>
                  </a:lnTo>
                  <a:lnTo>
                    <a:pt x="16872" y="699515"/>
                  </a:lnTo>
                  <a:lnTo>
                    <a:pt x="15239" y="691895"/>
                  </a:lnTo>
                  <a:close/>
                </a:path>
                <a:path w="245745" h="1256030">
                  <a:moveTo>
                    <a:pt x="59435" y="691895"/>
                  </a:moveTo>
                  <a:lnTo>
                    <a:pt x="15239" y="691895"/>
                  </a:lnTo>
                  <a:lnTo>
                    <a:pt x="16872" y="699515"/>
                  </a:lnTo>
                  <a:lnTo>
                    <a:pt x="71627" y="699515"/>
                  </a:lnTo>
                  <a:lnTo>
                    <a:pt x="71627" y="693419"/>
                  </a:lnTo>
                  <a:lnTo>
                    <a:pt x="59435" y="693419"/>
                  </a:lnTo>
                  <a:lnTo>
                    <a:pt x="59435" y="691895"/>
                  </a:lnTo>
                  <a:close/>
                </a:path>
                <a:path w="245745" h="1256030">
                  <a:moveTo>
                    <a:pt x="173735" y="7620"/>
                  </a:moveTo>
                  <a:lnTo>
                    <a:pt x="173735" y="699515"/>
                  </a:lnTo>
                  <a:lnTo>
                    <a:pt x="228491" y="699515"/>
                  </a:lnTo>
                  <a:lnTo>
                    <a:pt x="229797" y="693419"/>
                  </a:lnTo>
                  <a:lnTo>
                    <a:pt x="185927" y="693419"/>
                  </a:lnTo>
                  <a:lnTo>
                    <a:pt x="179831" y="685799"/>
                  </a:lnTo>
                  <a:lnTo>
                    <a:pt x="185927" y="685799"/>
                  </a:lnTo>
                  <a:lnTo>
                    <a:pt x="185927" y="13715"/>
                  </a:lnTo>
                  <a:lnTo>
                    <a:pt x="179831" y="13715"/>
                  </a:lnTo>
                  <a:lnTo>
                    <a:pt x="173735" y="7620"/>
                  </a:lnTo>
                  <a:close/>
                </a:path>
                <a:path w="245745" h="1256030">
                  <a:moveTo>
                    <a:pt x="244043" y="691895"/>
                  </a:moveTo>
                  <a:lnTo>
                    <a:pt x="230123" y="691895"/>
                  </a:lnTo>
                  <a:lnTo>
                    <a:pt x="236219" y="699515"/>
                  </a:lnTo>
                  <a:lnTo>
                    <a:pt x="242393" y="699515"/>
                  </a:lnTo>
                  <a:lnTo>
                    <a:pt x="244043" y="691895"/>
                  </a:lnTo>
                  <a:close/>
                </a:path>
                <a:path w="245745" h="1256030">
                  <a:moveTo>
                    <a:pt x="185927" y="0"/>
                  </a:moveTo>
                  <a:lnTo>
                    <a:pt x="59435" y="0"/>
                  </a:lnTo>
                  <a:lnTo>
                    <a:pt x="59435" y="693419"/>
                  </a:lnTo>
                  <a:lnTo>
                    <a:pt x="65531" y="685799"/>
                  </a:lnTo>
                  <a:lnTo>
                    <a:pt x="71627" y="685799"/>
                  </a:lnTo>
                  <a:lnTo>
                    <a:pt x="71627" y="13715"/>
                  </a:lnTo>
                  <a:lnTo>
                    <a:pt x="65531" y="13715"/>
                  </a:lnTo>
                  <a:lnTo>
                    <a:pt x="71627" y="7620"/>
                  </a:lnTo>
                  <a:lnTo>
                    <a:pt x="185927" y="7620"/>
                  </a:lnTo>
                  <a:lnTo>
                    <a:pt x="185927" y="0"/>
                  </a:lnTo>
                  <a:close/>
                </a:path>
                <a:path w="245745" h="1256030">
                  <a:moveTo>
                    <a:pt x="71627" y="685799"/>
                  </a:moveTo>
                  <a:lnTo>
                    <a:pt x="65531" y="685799"/>
                  </a:lnTo>
                  <a:lnTo>
                    <a:pt x="59435" y="693419"/>
                  </a:lnTo>
                  <a:lnTo>
                    <a:pt x="71627" y="693419"/>
                  </a:lnTo>
                  <a:lnTo>
                    <a:pt x="71627" y="685799"/>
                  </a:lnTo>
                  <a:close/>
                </a:path>
                <a:path w="245745" h="1256030">
                  <a:moveTo>
                    <a:pt x="185927" y="685799"/>
                  </a:moveTo>
                  <a:lnTo>
                    <a:pt x="179831" y="685799"/>
                  </a:lnTo>
                  <a:lnTo>
                    <a:pt x="185927" y="693419"/>
                  </a:lnTo>
                  <a:lnTo>
                    <a:pt x="185927" y="685799"/>
                  </a:lnTo>
                  <a:close/>
                </a:path>
                <a:path w="245745" h="1256030">
                  <a:moveTo>
                    <a:pt x="245363" y="685799"/>
                  </a:moveTo>
                  <a:lnTo>
                    <a:pt x="185927" y="685799"/>
                  </a:lnTo>
                  <a:lnTo>
                    <a:pt x="185927" y="693419"/>
                  </a:lnTo>
                  <a:lnTo>
                    <a:pt x="229797" y="693419"/>
                  </a:lnTo>
                  <a:lnTo>
                    <a:pt x="230123" y="691895"/>
                  </a:lnTo>
                  <a:lnTo>
                    <a:pt x="244043" y="691895"/>
                  </a:lnTo>
                  <a:lnTo>
                    <a:pt x="245363" y="685799"/>
                  </a:lnTo>
                  <a:close/>
                </a:path>
                <a:path w="245745" h="1256030">
                  <a:moveTo>
                    <a:pt x="71627" y="7620"/>
                  </a:moveTo>
                  <a:lnTo>
                    <a:pt x="65531" y="13715"/>
                  </a:lnTo>
                  <a:lnTo>
                    <a:pt x="71627" y="13715"/>
                  </a:lnTo>
                  <a:lnTo>
                    <a:pt x="71627" y="7620"/>
                  </a:lnTo>
                  <a:close/>
                </a:path>
                <a:path w="245745" h="1256030">
                  <a:moveTo>
                    <a:pt x="173735" y="7620"/>
                  </a:moveTo>
                  <a:lnTo>
                    <a:pt x="71627" y="7620"/>
                  </a:lnTo>
                  <a:lnTo>
                    <a:pt x="71627" y="13715"/>
                  </a:lnTo>
                  <a:lnTo>
                    <a:pt x="173735" y="13715"/>
                  </a:lnTo>
                  <a:lnTo>
                    <a:pt x="173735" y="7620"/>
                  </a:lnTo>
                  <a:close/>
                </a:path>
                <a:path w="245745" h="1256030">
                  <a:moveTo>
                    <a:pt x="185927" y="7620"/>
                  </a:moveTo>
                  <a:lnTo>
                    <a:pt x="173735" y="7620"/>
                  </a:lnTo>
                  <a:lnTo>
                    <a:pt x="179831" y="13715"/>
                  </a:lnTo>
                  <a:lnTo>
                    <a:pt x="185927" y="13715"/>
                  </a:lnTo>
                  <a:lnTo>
                    <a:pt x="185927" y="7620"/>
                  </a:lnTo>
                  <a:close/>
                </a:path>
              </a:pathLst>
            </a:custGeom>
            <a:solidFill>
              <a:srgbClr val="000000"/>
            </a:solidFill>
          </p:spPr>
          <p:txBody>
            <a:bodyPr wrap="square" lIns="0" tIns="0" rIns="0" bIns="0" rtlCol="0"/>
            <a:lstStyle/>
            <a:p>
              <a:endParaRPr/>
            </a:p>
          </p:txBody>
        </p:sp>
        <p:sp>
          <p:nvSpPr>
            <p:cNvPr id="11" name="object 7"/>
            <p:cNvSpPr/>
            <p:nvPr/>
          </p:nvSpPr>
          <p:spPr>
            <a:xfrm>
              <a:off x="7315200" y="2819399"/>
              <a:ext cx="228600" cy="1068705"/>
            </a:xfrm>
            <a:custGeom>
              <a:avLst/>
              <a:gdLst/>
              <a:ahLst/>
              <a:cxnLst/>
              <a:rect l="l" t="t" r="r" b="b"/>
              <a:pathLst>
                <a:path w="228600" h="1068704">
                  <a:moveTo>
                    <a:pt x="228600" y="675131"/>
                  </a:moveTo>
                  <a:lnTo>
                    <a:pt x="0" y="675131"/>
                  </a:lnTo>
                  <a:lnTo>
                    <a:pt x="84255" y="1068323"/>
                  </a:lnTo>
                  <a:lnTo>
                    <a:pt x="144344" y="1068323"/>
                  </a:lnTo>
                  <a:lnTo>
                    <a:pt x="228600" y="675131"/>
                  </a:lnTo>
                  <a:close/>
                </a:path>
                <a:path w="228600" h="1068704">
                  <a:moveTo>
                    <a:pt x="172211" y="0"/>
                  </a:moveTo>
                  <a:lnTo>
                    <a:pt x="57911" y="0"/>
                  </a:lnTo>
                  <a:lnTo>
                    <a:pt x="57911" y="675131"/>
                  </a:lnTo>
                  <a:lnTo>
                    <a:pt x="172211" y="675131"/>
                  </a:lnTo>
                  <a:lnTo>
                    <a:pt x="172211" y="0"/>
                  </a:lnTo>
                  <a:close/>
                </a:path>
              </a:pathLst>
            </a:custGeom>
            <a:solidFill>
              <a:srgbClr val="5B9AD4"/>
            </a:solidFill>
          </p:spPr>
          <p:txBody>
            <a:bodyPr wrap="square" lIns="0" tIns="0" rIns="0" bIns="0" rtlCol="0"/>
            <a:lstStyle/>
            <a:p>
              <a:endParaRPr/>
            </a:p>
          </p:txBody>
        </p:sp>
        <p:sp>
          <p:nvSpPr>
            <p:cNvPr id="12" name="object 8"/>
            <p:cNvSpPr/>
            <p:nvPr/>
          </p:nvSpPr>
          <p:spPr>
            <a:xfrm>
              <a:off x="7307579" y="2813303"/>
              <a:ext cx="245745" cy="1074420"/>
            </a:xfrm>
            <a:custGeom>
              <a:avLst/>
              <a:gdLst/>
              <a:ahLst/>
              <a:cxnLst/>
              <a:rect l="l" t="t" r="r" b="b"/>
              <a:pathLst>
                <a:path w="245745" h="1074420">
                  <a:moveTo>
                    <a:pt x="59435" y="675131"/>
                  </a:moveTo>
                  <a:lnTo>
                    <a:pt x="0" y="675131"/>
                  </a:lnTo>
                  <a:lnTo>
                    <a:pt x="85409" y="1074419"/>
                  </a:lnTo>
                  <a:lnTo>
                    <a:pt x="99821" y="1074419"/>
                  </a:lnTo>
                  <a:lnTo>
                    <a:pt x="16872" y="687323"/>
                  </a:lnTo>
                  <a:lnTo>
                    <a:pt x="7620" y="687323"/>
                  </a:lnTo>
                  <a:lnTo>
                    <a:pt x="15240" y="679703"/>
                  </a:lnTo>
                  <a:lnTo>
                    <a:pt x="59435" y="679703"/>
                  </a:lnTo>
                  <a:lnTo>
                    <a:pt x="59435" y="675131"/>
                  </a:lnTo>
                  <a:close/>
                </a:path>
                <a:path w="245745" h="1074420">
                  <a:moveTo>
                    <a:pt x="230124" y="679703"/>
                  </a:moveTo>
                  <a:lnTo>
                    <a:pt x="145542" y="1074419"/>
                  </a:lnTo>
                  <a:lnTo>
                    <a:pt x="158887" y="1074419"/>
                  </a:lnTo>
                  <a:lnTo>
                    <a:pt x="242723" y="687323"/>
                  </a:lnTo>
                  <a:lnTo>
                    <a:pt x="236220" y="687323"/>
                  </a:lnTo>
                  <a:lnTo>
                    <a:pt x="230124" y="679703"/>
                  </a:lnTo>
                  <a:close/>
                </a:path>
                <a:path w="245745" h="1074420">
                  <a:moveTo>
                    <a:pt x="15240" y="679703"/>
                  </a:moveTo>
                  <a:lnTo>
                    <a:pt x="7620" y="687323"/>
                  </a:lnTo>
                  <a:lnTo>
                    <a:pt x="16872" y="687323"/>
                  </a:lnTo>
                  <a:lnTo>
                    <a:pt x="15240" y="679703"/>
                  </a:lnTo>
                  <a:close/>
                </a:path>
                <a:path w="245745" h="1074420">
                  <a:moveTo>
                    <a:pt x="59435" y="679703"/>
                  </a:moveTo>
                  <a:lnTo>
                    <a:pt x="15240" y="679703"/>
                  </a:lnTo>
                  <a:lnTo>
                    <a:pt x="16872" y="687323"/>
                  </a:lnTo>
                  <a:lnTo>
                    <a:pt x="71627" y="687323"/>
                  </a:lnTo>
                  <a:lnTo>
                    <a:pt x="71627" y="681227"/>
                  </a:lnTo>
                  <a:lnTo>
                    <a:pt x="59435" y="681227"/>
                  </a:lnTo>
                  <a:lnTo>
                    <a:pt x="59435" y="679703"/>
                  </a:lnTo>
                  <a:close/>
                </a:path>
                <a:path w="245745" h="1074420">
                  <a:moveTo>
                    <a:pt x="173735" y="6096"/>
                  </a:moveTo>
                  <a:lnTo>
                    <a:pt x="173735" y="687323"/>
                  </a:lnTo>
                  <a:lnTo>
                    <a:pt x="228491" y="687323"/>
                  </a:lnTo>
                  <a:lnTo>
                    <a:pt x="229797" y="681227"/>
                  </a:lnTo>
                  <a:lnTo>
                    <a:pt x="185927" y="681227"/>
                  </a:lnTo>
                  <a:lnTo>
                    <a:pt x="179831" y="675131"/>
                  </a:lnTo>
                  <a:lnTo>
                    <a:pt x="185927" y="675131"/>
                  </a:lnTo>
                  <a:lnTo>
                    <a:pt x="185927" y="13715"/>
                  </a:lnTo>
                  <a:lnTo>
                    <a:pt x="179831" y="13715"/>
                  </a:lnTo>
                  <a:lnTo>
                    <a:pt x="173735" y="6096"/>
                  </a:lnTo>
                  <a:close/>
                </a:path>
                <a:path w="245745" h="1074420">
                  <a:moveTo>
                    <a:pt x="244373" y="679703"/>
                  </a:moveTo>
                  <a:lnTo>
                    <a:pt x="230124" y="679703"/>
                  </a:lnTo>
                  <a:lnTo>
                    <a:pt x="236220" y="687323"/>
                  </a:lnTo>
                  <a:lnTo>
                    <a:pt x="242723" y="687323"/>
                  </a:lnTo>
                  <a:lnTo>
                    <a:pt x="244373" y="679703"/>
                  </a:lnTo>
                  <a:close/>
                </a:path>
                <a:path w="245745" h="1074420">
                  <a:moveTo>
                    <a:pt x="185927" y="0"/>
                  </a:moveTo>
                  <a:lnTo>
                    <a:pt x="59435" y="0"/>
                  </a:lnTo>
                  <a:lnTo>
                    <a:pt x="59435" y="681227"/>
                  </a:lnTo>
                  <a:lnTo>
                    <a:pt x="65531" y="675131"/>
                  </a:lnTo>
                  <a:lnTo>
                    <a:pt x="71627" y="675131"/>
                  </a:lnTo>
                  <a:lnTo>
                    <a:pt x="71627" y="13715"/>
                  </a:lnTo>
                  <a:lnTo>
                    <a:pt x="65531" y="13715"/>
                  </a:lnTo>
                  <a:lnTo>
                    <a:pt x="71627" y="6096"/>
                  </a:lnTo>
                  <a:lnTo>
                    <a:pt x="185927" y="6096"/>
                  </a:lnTo>
                  <a:lnTo>
                    <a:pt x="185927" y="0"/>
                  </a:lnTo>
                  <a:close/>
                </a:path>
                <a:path w="245745" h="1074420">
                  <a:moveTo>
                    <a:pt x="71627" y="675131"/>
                  </a:moveTo>
                  <a:lnTo>
                    <a:pt x="65531" y="675131"/>
                  </a:lnTo>
                  <a:lnTo>
                    <a:pt x="59435" y="681227"/>
                  </a:lnTo>
                  <a:lnTo>
                    <a:pt x="71627" y="681227"/>
                  </a:lnTo>
                  <a:lnTo>
                    <a:pt x="71627" y="675131"/>
                  </a:lnTo>
                  <a:close/>
                </a:path>
                <a:path w="245745" h="1074420">
                  <a:moveTo>
                    <a:pt x="185927" y="675131"/>
                  </a:moveTo>
                  <a:lnTo>
                    <a:pt x="179831" y="675131"/>
                  </a:lnTo>
                  <a:lnTo>
                    <a:pt x="185927" y="681227"/>
                  </a:lnTo>
                  <a:lnTo>
                    <a:pt x="185927" y="675131"/>
                  </a:lnTo>
                  <a:close/>
                </a:path>
                <a:path w="245745" h="1074420">
                  <a:moveTo>
                    <a:pt x="245363" y="675131"/>
                  </a:moveTo>
                  <a:lnTo>
                    <a:pt x="185927" y="675131"/>
                  </a:lnTo>
                  <a:lnTo>
                    <a:pt x="185927" y="681227"/>
                  </a:lnTo>
                  <a:lnTo>
                    <a:pt x="229797" y="681227"/>
                  </a:lnTo>
                  <a:lnTo>
                    <a:pt x="230124" y="679703"/>
                  </a:lnTo>
                  <a:lnTo>
                    <a:pt x="244373" y="679703"/>
                  </a:lnTo>
                  <a:lnTo>
                    <a:pt x="245363" y="675131"/>
                  </a:lnTo>
                  <a:close/>
                </a:path>
                <a:path w="245745" h="1074420">
                  <a:moveTo>
                    <a:pt x="71627" y="6096"/>
                  </a:moveTo>
                  <a:lnTo>
                    <a:pt x="65531" y="13715"/>
                  </a:lnTo>
                  <a:lnTo>
                    <a:pt x="71627" y="13715"/>
                  </a:lnTo>
                  <a:lnTo>
                    <a:pt x="71627" y="6096"/>
                  </a:lnTo>
                  <a:close/>
                </a:path>
                <a:path w="245745" h="1074420">
                  <a:moveTo>
                    <a:pt x="173735" y="6096"/>
                  </a:moveTo>
                  <a:lnTo>
                    <a:pt x="71627" y="6096"/>
                  </a:lnTo>
                  <a:lnTo>
                    <a:pt x="71627" y="13715"/>
                  </a:lnTo>
                  <a:lnTo>
                    <a:pt x="173735" y="13715"/>
                  </a:lnTo>
                  <a:lnTo>
                    <a:pt x="173735" y="6096"/>
                  </a:lnTo>
                  <a:close/>
                </a:path>
                <a:path w="245745" h="1074420">
                  <a:moveTo>
                    <a:pt x="185927" y="6096"/>
                  </a:moveTo>
                  <a:lnTo>
                    <a:pt x="173735" y="6096"/>
                  </a:lnTo>
                  <a:lnTo>
                    <a:pt x="179831" y="13715"/>
                  </a:lnTo>
                  <a:lnTo>
                    <a:pt x="185927" y="13715"/>
                  </a:lnTo>
                  <a:lnTo>
                    <a:pt x="185927" y="6096"/>
                  </a:lnTo>
                  <a:close/>
                </a:path>
              </a:pathLst>
            </a:custGeom>
            <a:solidFill>
              <a:srgbClr val="000000"/>
            </a:solidFill>
          </p:spPr>
          <p:txBody>
            <a:bodyPr wrap="square" lIns="0" tIns="0" rIns="0" bIns="0" rtlCol="0"/>
            <a:lstStyle/>
            <a:p>
              <a:endParaRPr/>
            </a:p>
          </p:txBody>
        </p:sp>
        <p:pic>
          <p:nvPicPr>
            <p:cNvPr id="13" name="object 9"/>
            <p:cNvPicPr/>
            <p:nvPr/>
          </p:nvPicPr>
          <p:blipFill>
            <a:blip r:embed="rId3" cstate="print"/>
            <a:stretch>
              <a:fillRect/>
            </a:stretch>
          </p:blipFill>
          <p:spPr>
            <a:xfrm>
              <a:off x="609600" y="3886200"/>
              <a:ext cx="8763000" cy="3267455"/>
            </a:xfrm>
            <a:prstGeom prst="rect">
              <a:avLst/>
            </a:prstGeom>
          </p:spPr>
        </p:pic>
        <p:pic>
          <p:nvPicPr>
            <p:cNvPr id="14" name="object 10"/>
            <p:cNvPicPr/>
            <p:nvPr/>
          </p:nvPicPr>
          <p:blipFill>
            <a:blip r:embed="rId4" cstate="print"/>
            <a:stretch>
              <a:fillRect/>
            </a:stretch>
          </p:blipFill>
          <p:spPr>
            <a:xfrm>
              <a:off x="9372600" y="4402835"/>
              <a:ext cx="230123" cy="91688"/>
            </a:xfrm>
            <a:prstGeom prst="rect">
              <a:avLst/>
            </a:prstGeom>
          </p:spPr>
        </p:pic>
        <p:pic>
          <p:nvPicPr>
            <p:cNvPr id="15" name="object 11"/>
            <p:cNvPicPr/>
            <p:nvPr/>
          </p:nvPicPr>
          <p:blipFill>
            <a:blip r:embed="rId5" cstate="print"/>
            <a:stretch>
              <a:fillRect/>
            </a:stretch>
          </p:blipFill>
          <p:spPr>
            <a:xfrm>
              <a:off x="7392662" y="3886200"/>
              <a:ext cx="74134" cy="172212"/>
            </a:xfrm>
            <a:prstGeom prst="rect">
              <a:avLst/>
            </a:prstGeom>
          </p:spPr>
        </p:pic>
      </p:grpSp>
    </p:spTree>
    <p:extLst>
      <p:ext uri="{BB962C8B-B14F-4D97-AF65-F5344CB8AC3E}">
        <p14:creationId xmlns:p14="http://schemas.microsoft.com/office/powerpoint/2010/main" val="39650659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
        <p:nvSpPr>
          <p:cNvPr id="3" name="Content Placeholder 2"/>
          <p:cNvSpPr>
            <a:spLocks noGrp="1"/>
          </p:cNvSpPr>
          <p:nvPr>
            <p:ph idx="1"/>
          </p:nvPr>
        </p:nvSpPr>
        <p:spPr>
          <a:xfrm>
            <a:off x="6597747" y="586054"/>
            <a:ext cx="6148754" cy="4351338"/>
          </a:xfrm>
        </p:spPr>
        <p:txBody>
          <a:bodyPr>
            <a:normAutofit/>
          </a:bodyPr>
          <a:lstStyle/>
          <a:p>
            <a:pPr marL="0" indent="0">
              <a:buNone/>
            </a:pPr>
            <a:r>
              <a:rPr lang="en-US" sz="2200" dirty="0">
                <a:latin typeface="Times New Roman" panose="02020603050405020304" pitchFamily="18" charset="0"/>
                <a:cs typeface="Times New Roman" panose="02020603050405020304" pitchFamily="18" charset="0"/>
              </a:rPr>
              <a:t>Red (hemorrhagic) </a:t>
            </a:r>
            <a:r>
              <a:rPr lang="en-US" sz="2200" dirty="0" smtClean="0">
                <a:latin typeface="Times New Roman" panose="02020603050405020304" pitchFamily="18" charset="0"/>
                <a:cs typeface="Times New Roman" panose="02020603050405020304" pitchFamily="18" charset="0"/>
              </a:rPr>
              <a:t>bowel </a:t>
            </a:r>
            <a:r>
              <a:rPr lang="en-US" sz="2200" dirty="0">
                <a:latin typeface="Times New Roman" panose="02020603050405020304" pitchFamily="18" charset="0"/>
                <a:cs typeface="Times New Roman" panose="02020603050405020304" pitchFamily="18" charset="0"/>
              </a:rPr>
              <a:t>infarction </a:t>
            </a:r>
          </a:p>
          <a:p>
            <a:pPr marL="0" indent="0">
              <a:buNone/>
            </a:pPr>
            <a:endParaRPr lang="en-US" sz="2200" dirty="0">
              <a:latin typeface="Times New Roman" panose="02020603050405020304" pitchFamily="18" charset="0"/>
              <a:cs typeface="Times New Roman" panose="02020603050405020304" pitchFamily="18" charset="0"/>
            </a:endParaRPr>
          </a:p>
        </p:txBody>
      </p:sp>
      <p:pic>
        <p:nvPicPr>
          <p:cNvPr id="7" name="object 3"/>
          <p:cNvPicPr/>
          <p:nvPr/>
        </p:nvPicPr>
        <p:blipFill>
          <a:blip r:embed="rId2" cstate="print"/>
          <a:stretch>
            <a:fillRect/>
          </a:stretch>
        </p:blipFill>
        <p:spPr>
          <a:xfrm>
            <a:off x="1059766" y="1437133"/>
            <a:ext cx="10072467" cy="5420867"/>
          </a:xfrm>
          <a:prstGeom prst="rect">
            <a:avLst/>
          </a:prstGeom>
        </p:spPr>
      </p:pic>
    </p:spTree>
    <p:extLst>
      <p:ext uri="{BB962C8B-B14F-4D97-AF65-F5344CB8AC3E}">
        <p14:creationId xmlns:p14="http://schemas.microsoft.com/office/powerpoint/2010/main" val="111900561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5625"/>
            <a:ext cx="6096000" cy="4351338"/>
          </a:xfrm>
        </p:spPr>
        <p:txBody>
          <a:bodyPr>
            <a:normAutofit lnSpcReduction="10000"/>
          </a:bodyPr>
          <a:lstStyle/>
          <a:p>
            <a:pPr marL="0" indent="0">
              <a:buNone/>
            </a:pPr>
            <a:r>
              <a:rPr lang="en-US" b="1" dirty="0">
                <a:solidFill>
                  <a:srgbClr val="360036"/>
                </a:solidFill>
                <a:latin typeface="Times New Roman" panose="02020603050405020304" pitchFamily="18" charset="0"/>
                <a:cs typeface="Times New Roman" panose="02020603050405020304" pitchFamily="18" charset="0"/>
              </a:rPr>
              <a:t>In relation to the presence of bacterial infection in the necrotic field, the infarction can be:</a:t>
            </a:r>
          </a:p>
          <a:p>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Aseptic</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Septic </a:t>
            </a:r>
            <a:r>
              <a:rPr lang="en-US" dirty="0" smtClean="0">
                <a:latin typeface="Times New Roman" panose="02020603050405020304" pitchFamily="18" charset="0"/>
                <a:cs typeface="Times New Roman" panose="02020603050405020304" pitchFamily="18" charset="0"/>
              </a:rPr>
              <a:t>- occurs </a:t>
            </a:r>
            <a:r>
              <a:rPr lang="en-US" dirty="0">
                <a:latin typeface="Times New Roman" panose="02020603050405020304" pitchFamily="18" charset="0"/>
                <a:cs typeface="Times New Roman" panose="02020603050405020304" pitchFamily="18" charset="0"/>
              </a:rPr>
              <a:t>when bacterial vegetation from the heart </a:t>
            </a:r>
            <a:r>
              <a:rPr lang="en-US" dirty="0" smtClean="0">
                <a:latin typeface="Times New Roman" panose="02020603050405020304" pitchFamily="18" charset="0"/>
                <a:cs typeface="Times New Roman" panose="02020603050405020304" pitchFamily="18" charset="0"/>
              </a:rPr>
              <a:t>valves lead </a:t>
            </a:r>
            <a:r>
              <a:rPr lang="en-US" dirty="0">
                <a:latin typeface="Times New Roman" panose="02020603050405020304" pitchFamily="18" charset="0"/>
                <a:cs typeface="Times New Roman" panose="02020603050405020304" pitchFamily="18" charset="0"/>
              </a:rPr>
              <a:t>to embolism or when microbes settle in necrotic </a:t>
            </a:r>
            <a:r>
              <a:rPr lang="en-US" dirty="0" smtClean="0">
                <a:latin typeface="Times New Roman" panose="02020603050405020304" pitchFamily="18" charset="0"/>
                <a:cs typeface="Times New Roman" panose="02020603050405020304" pitchFamily="18" charset="0"/>
              </a:rPr>
              <a:t>tissue</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
        <p:nvSpPr>
          <p:cNvPr id="5" name="Content Placeholder 2"/>
          <p:cNvSpPr txBox="1">
            <a:spLocks/>
          </p:cNvSpPr>
          <p:nvPr/>
        </p:nvSpPr>
        <p:spPr>
          <a:xfrm>
            <a:off x="7045569" y="1825625"/>
            <a:ext cx="430823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360036"/>
                </a:solidFill>
                <a:latin typeface="Times New Roman" panose="02020603050405020304" pitchFamily="18" charset="0"/>
                <a:cs typeface="Times New Roman" panose="02020603050405020304" pitchFamily="18" charset="0"/>
              </a:rPr>
              <a:t>SIGNIFICANCE AND CONSEQUENCES:</a:t>
            </a:r>
          </a:p>
          <a:p>
            <a:pPr marL="0" indent="0">
              <a:buNone/>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without consequences</a:t>
            </a:r>
          </a:p>
          <a:p>
            <a:r>
              <a:rPr lang="en-US" dirty="0">
                <a:latin typeface="Times New Roman" panose="02020603050405020304" pitchFamily="18" charset="0"/>
                <a:cs typeface="Times New Roman" panose="02020603050405020304" pitchFamily="18" charset="0"/>
              </a:rPr>
              <a:t>small consequences</a:t>
            </a:r>
          </a:p>
          <a:p>
            <a:r>
              <a:rPr lang="en-US" dirty="0">
                <a:latin typeface="Times New Roman" panose="02020603050405020304" pitchFamily="18" charset="0"/>
                <a:cs typeface="Times New Roman" panose="02020603050405020304" pitchFamily="18" charset="0"/>
              </a:rPr>
              <a:t>reduced function and loss </a:t>
            </a:r>
            <a:r>
              <a:rPr lang="en-US" dirty="0" smtClean="0">
                <a:latin typeface="Times New Roman" panose="02020603050405020304" pitchFamily="18" charset="0"/>
                <a:cs typeface="Times New Roman" panose="02020603050405020304" pitchFamily="18" charset="0"/>
              </a:rPr>
              <a:t>of organ </a:t>
            </a:r>
            <a:r>
              <a:rPr lang="en-US" dirty="0">
                <a:latin typeface="Times New Roman" panose="02020603050405020304" pitchFamily="18" charset="0"/>
                <a:cs typeface="Times New Roman" panose="02020603050405020304" pitchFamily="18" charset="0"/>
              </a:rPr>
              <a:t>function</a:t>
            </a:r>
          </a:p>
          <a:p>
            <a:r>
              <a:rPr lang="en-US" dirty="0">
                <a:latin typeface="Times New Roman" panose="02020603050405020304" pitchFamily="18" charset="0"/>
                <a:cs typeface="Times New Roman" panose="02020603050405020304" pitchFamily="18" charset="0"/>
              </a:rPr>
              <a:t>death of the patient</a:t>
            </a:r>
          </a:p>
        </p:txBody>
      </p:sp>
    </p:spTree>
    <p:extLst>
      <p:ext uri="{BB962C8B-B14F-4D97-AF65-F5344CB8AC3E}">
        <p14:creationId xmlns:p14="http://schemas.microsoft.com/office/powerpoint/2010/main" val="33537893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5"/>
            <a:ext cx="6984875" cy="4351338"/>
          </a:xfrm>
        </p:spPr>
        <p:txBody>
          <a:bodyPr>
            <a:normAutofit lnSpcReduction="10000"/>
          </a:bodyPr>
          <a:lstStyle/>
          <a:p>
            <a:r>
              <a:rPr lang="en-US" dirty="0">
                <a:latin typeface="Times New Roman" panose="02020603050405020304" pitchFamily="18" charset="0"/>
                <a:cs typeface="Times New Roman" panose="02020603050405020304" pitchFamily="18" charset="0"/>
              </a:rPr>
              <a:t>M</a:t>
            </a:r>
            <a:r>
              <a:rPr lang="en-US" dirty="0" smtClean="0">
                <a:latin typeface="Times New Roman" panose="02020603050405020304" pitchFamily="18" charset="0"/>
                <a:cs typeface="Times New Roman" panose="02020603050405020304" pitchFamily="18" charset="0"/>
              </a:rPr>
              <a:t>icroscopically: ischemic coagulation necrosis of cells or tissues</a:t>
            </a:r>
          </a:p>
          <a:p>
            <a:r>
              <a:rPr lang="en-US"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fter a few hours, an inflammatory reaction occurs at the borders of the infarct, followed by a fibroblastic, reparative response that starts from the surrounding, preserved tissue.</a:t>
            </a:r>
          </a:p>
          <a:p>
            <a:r>
              <a:rPr lang="en-US" dirty="0">
                <a:latin typeface="Times New Roman" panose="02020603050405020304" pitchFamily="18" charset="0"/>
                <a:cs typeface="Times New Roman" panose="02020603050405020304" pitchFamily="18" charset="0"/>
              </a:rPr>
              <a:t>T</a:t>
            </a:r>
            <a:r>
              <a:rPr lang="en-US" dirty="0" smtClean="0">
                <a:latin typeface="Times New Roman" panose="02020603050405020304" pitchFamily="18" charset="0"/>
                <a:cs typeface="Times New Roman" panose="02020603050405020304" pitchFamily="18" charset="0"/>
              </a:rPr>
              <a:t>he infarct area is replaced by connective tissue (post-infarction scar)</a:t>
            </a:r>
          </a:p>
          <a:p>
            <a:r>
              <a:rPr lang="en-US" dirty="0">
                <a:latin typeface="Times New Roman" panose="02020603050405020304" pitchFamily="18" charset="0"/>
                <a:cs typeface="Times New Roman" panose="02020603050405020304" pitchFamily="18" charset="0"/>
              </a:rPr>
              <a:t>T</a:t>
            </a:r>
            <a:r>
              <a:rPr lang="en-US" dirty="0" smtClean="0">
                <a:latin typeface="Times New Roman" panose="02020603050405020304" pitchFamily="18" charset="0"/>
                <a:cs typeface="Times New Roman" panose="02020603050405020304" pitchFamily="18" charset="0"/>
              </a:rPr>
              <a:t>he brain is an exception: liquefaction (</a:t>
            </a:r>
            <a:r>
              <a:rPr lang="en-US" dirty="0" err="1" smtClean="0">
                <a:latin typeface="Times New Roman" panose="02020603050405020304" pitchFamily="18" charset="0"/>
                <a:cs typeface="Times New Roman" panose="02020603050405020304" pitchFamily="18" charset="0"/>
              </a:rPr>
              <a:t>colliquation</a:t>
            </a:r>
            <a:r>
              <a:rPr lang="en-US" dirty="0" smtClean="0">
                <a:latin typeface="Times New Roman" panose="02020603050405020304" pitchFamily="18" charset="0"/>
                <a:cs typeface="Times New Roman" panose="02020603050405020304" pitchFamily="18" charset="0"/>
              </a:rPr>
              <a:t>) necrosis with </a:t>
            </a:r>
            <a:r>
              <a:rPr lang="en-US" dirty="0" err="1" smtClean="0">
                <a:latin typeface="Times New Roman" panose="02020603050405020304" pitchFamily="18" charset="0"/>
                <a:cs typeface="Times New Roman" panose="02020603050405020304" pitchFamily="18" charset="0"/>
              </a:rPr>
              <a:t>pseudocyst</a:t>
            </a:r>
            <a:r>
              <a:rPr lang="en-US" dirty="0" smtClean="0">
                <a:latin typeface="Times New Roman" panose="02020603050405020304" pitchFamily="18" charset="0"/>
                <a:cs typeface="Times New Roman" panose="02020603050405020304" pitchFamily="18" charset="0"/>
              </a:rPr>
              <a:t> formation</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1"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spc="-30" dirty="0" smtClean="0">
                <a:latin typeface="Times New Roman"/>
                <a:cs typeface="Times New Roman"/>
              </a:rPr>
              <a:t>INFARCTION </a:t>
            </a:r>
            <a:r>
              <a:rPr lang="en-US" sz="2600" b="1" dirty="0" smtClean="0">
                <a:latin typeface="Times New Roman" panose="02020603050405020304" pitchFamily="18" charset="0"/>
                <a:cs typeface="Times New Roman" panose="02020603050405020304" pitchFamily="18" charset="0"/>
              </a:rPr>
              <a:t>EVOLUTION:</a:t>
            </a:r>
          </a:p>
          <a:p>
            <a:r>
              <a:rPr lang="en-US" sz="2600" b="1" dirty="0" smtClean="0">
                <a:latin typeface="Times New Roman" panose="02020603050405020304" pitchFamily="18" charset="0"/>
                <a:cs typeface="Times New Roman" panose="02020603050405020304" pitchFamily="18" charset="0"/>
              </a:rPr>
              <a:t>INFARCT ORGANIZATION </a:t>
            </a:r>
          </a:p>
          <a:p>
            <a:r>
              <a:rPr lang="en-US" sz="2600" b="1" dirty="0" smtClean="0">
                <a:latin typeface="Times New Roman" panose="02020603050405020304" pitchFamily="18" charset="0"/>
                <a:cs typeface="Times New Roman" panose="02020603050405020304" pitchFamily="18" charset="0"/>
              </a:rPr>
              <a:t>FIBROSIS</a:t>
            </a: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         POST-INFARCT SCAR</a:t>
            </a:r>
            <a:endParaRPr lang="en-US" sz="2600" b="1" dirty="0"/>
          </a:p>
        </p:txBody>
      </p:sp>
      <p:grpSp>
        <p:nvGrpSpPr>
          <p:cNvPr id="6" name="object 6"/>
          <p:cNvGrpSpPr/>
          <p:nvPr/>
        </p:nvGrpSpPr>
        <p:grpSpPr>
          <a:xfrm>
            <a:off x="7061982" y="1825625"/>
            <a:ext cx="5130018" cy="4351338"/>
            <a:chOff x="2775203" y="2414016"/>
            <a:chExt cx="4055745" cy="2771140"/>
          </a:xfrm>
        </p:grpSpPr>
        <p:pic>
          <p:nvPicPr>
            <p:cNvPr id="7" name="object 7"/>
            <p:cNvPicPr/>
            <p:nvPr/>
          </p:nvPicPr>
          <p:blipFill>
            <a:blip r:embed="rId2" cstate="print"/>
            <a:stretch>
              <a:fillRect/>
            </a:stretch>
          </p:blipFill>
          <p:spPr>
            <a:xfrm>
              <a:off x="2775203" y="2414016"/>
              <a:ext cx="4055363" cy="1472183"/>
            </a:xfrm>
            <a:prstGeom prst="rect">
              <a:avLst/>
            </a:prstGeom>
          </p:spPr>
        </p:pic>
        <p:sp>
          <p:nvSpPr>
            <p:cNvPr id="8" name="object 8"/>
            <p:cNvSpPr/>
            <p:nvPr/>
          </p:nvSpPr>
          <p:spPr>
            <a:xfrm>
              <a:off x="4020311" y="3581400"/>
              <a:ext cx="114300" cy="306705"/>
            </a:xfrm>
            <a:custGeom>
              <a:avLst/>
              <a:gdLst/>
              <a:ahLst/>
              <a:cxnLst/>
              <a:rect l="l" t="t" r="r" b="b"/>
              <a:pathLst>
                <a:path w="114300" h="306704">
                  <a:moveTo>
                    <a:pt x="114300" y="0"/>
                  </a:moveTo>
                  <a:lnTo>
                    <a:pt x="0" y="0"/>
                  </a:lnTo>
                  <a:lnTo>
                    <a:pt x="0" y="306323"/>
                  </a:lnTo>
                  <a:lnTo>
                    <a:pt x="114300" y="306323"/>
                  </a:lnTo>
                  <a:lnTo>
                    <a:pt x="114300" y="0"/>
                  </a:lnTo>
                  <a:close/>
                </a:path>
              </a:pathLst>
            </a:custGeom>
            <a:solidFill>
              <a:srgbClr val="5B9AD4"/>
            </a:solidFill>
          </p:spPr>
          <p:txBody>
            <a:bodyPr wrap="square" lIns="0" tIns="0" rIns="0" bIns="0" rtlCol="0"/>
            <a:lstStyle/>
            <a:p>
              <a:endParaRPr/>
            </a:p>
          </p:txBody>
        </p:sp>
        <p:sp>
          <p:nvSpPr>
            <p:cNvPr id="9" name="object 9"/>
            <p:cNvSpPr/>
            <p:nvPr/>
          </p:nvSpPr>
          <p:spPr>
            <a:xfrm>
              <a:off x="4014215" y="3575304"/>
              <a:ext cx="127000" cy="312420"/>
            </a:xfrm>
            <a:custGeom>
              <a:avLst/>
              <a:gdLst/>
              <a:ahLst/>
              <a:cxnLst/>
              <a:rect l="l" t="t" r="r" b="b"/>
              <a:pathLst>
                <a:path w="127000" h="312420">
                  <a:moveTo>
                    <a:pt x="126491" y="0"/>
                  </a:moveTo>
                  <a:lnTo>
                    <a:pt x="0" y="0"/>
                  </a:lnTo>
                  <a:lnTo>
                    <a:pt x="0" y="312419"/>
                  </a:lnTo>
                  <a:lnTo>
                    <a:pt x="12191" y="312419"/>
                  </a:lnTo>
                  <a:lnTo>
                    <a:pt x="12191" y="13715"/>
                  </a:lnTo>
                  <a:lnTo>
                    <a:pt x="6096" y="13715"/>
                  </a:lnTo>
                  <a:lnTo>
                    <a:pt x="12191" y="6096"/>
                  </a:lnTo>
                  <a:lnTo>
                    <a:pt x="126491" y="6096"/>
                  </a:lnTo>
                  <a:lnTo>
                    <a:pt x="126491" y="0"/>
                  </a:lnTo>
                  <a:close/>
                </a:path>
                <a:path w="127000" h="312420">
                  <a:moveTo>
                    <a:pt x="114300" y="6096"/>
                  </a:moveTo>
                  <a:lnTo>
                    <a:pt x="114300" y="312419"/>
                  </a:lnTo>
                  <a:lnTo>
                    <a:pt x="126491" y="312419"/>
                  </a:lnTo>
                  <a:lnTo>
                    <a:pt x="126491" y="13715"/>
                  </a:lnTo>
                  <a:lnTo>
                    <a:pt x="120396" y="13715"/>
                  </a:lnTo>
                  <a:lnTo>
                    <a:pt x="114300" y="6096"/>
                  </a:lnTo>
                  <a:close/>
                </a:path>
                <a:path w="127000" h="312420">
                  <a:moveTo>
                    <a:pt x="12191" y="6096"/>
                  </a:moveTo>
                  <a:lnTo>
                    <a:pt x="6096" y="13715"/>
                  </a:lnTo>
                  <a:lnTo>
                    <a:pt x="12191" y="13715"/>
                  </a:lnTo>
                  <a:lnTo>
                    <a:pt x="12191" y="6096"/>
                  </a:lnTo>
                  <a:close/>
                </a:path>
                <a:path w="127000" h="312420">
                  <a:moveTo>
                    <a:pt x="114300" y="6096"/>
                  </a:moveTo>
                  <a:lnTo>
                    <a:pt x="12191" y="6096"/>
                  </a:lnTo>
                  <a:lnTo>
                    <a:pt x="12191" y="13715"/>
                  </a:lnTo>
                  <a:lnTo>
                    <a:pt x="114300" y="13715"/>
                  </a:lnTo>
                  <a:lnTo>
                    <a:pt x="114300" y="6096"/>
                  </a:lnTo>
                  <a:close/>
                </a:path>
                <a:path w="127000" h="312420">
                  <a:moveTo>
                    <a:pt x="126491" y="6096"/>
                  </a:moveTo>
                  <a:lnTo>
                    <a:pt x="114300" y="6096"/>
                  </a:lnTo>
                  <a:lnTo>
                    <a:pt x="120396" y="13715"/>
                  </a:lnTo>
                  <a:lnTo>
                    <a:pt x="126491" y="13715"/>
                  </a:lnTo>
                  <a:lnTo>
                    <a:pt x="126491" y="6096"/>
                  </a:lnTo>
                  <a:close/>
                </a:path>
              </a:pathLst>
            </a:custGeom>
            <a:solidFill>
              <a:srgbClr val="000000"/>
            </a:solidFill>
          </p:spPr>
          <p:txBody>
            <a:bodyPr wrap="square" lIns="0" tIns="0" rIns="0" bIns="0" rtlCol="0"/>
            <a:lstStyle/>
            <a:p>
              <a:endParaRPr/>
            </a:p>
          </p:txBody>
        </p:sp>
        <p:pic>
          <p:nvPicPr>
            <p:cNvPr id="10" name="object 10"/>
            <p:cNvPicPr/>
            <p:nvPr/>
          </p:nvPicPr>
          <p:blipFill>
            <a:blip r:embed="rId3" cstate="print"/>
            <a:stretch>
              <a:fillRect/>
            </a:stretch>
          </p:blipFill>
          <p:spPr>
            <a:xfrm>
              <a:off x="2775203" y="3886200"/>
              <a:ext cx="4055363" cy="1298447"/>
            </a:xfrm>
            <a:prstGeom prst="rect">
              <a:avLst/>
            </a:prstGeom>
          </p:spPr>
        </p:pic>
        <p:sp>
          <p:nvSpPr>
            <p:cNvPr id="11" name="object 11"/>
            <p:cNvSpPr/>
            <p:nvPr/>
          </p:nvSpPr>
          <p:spPr>
            <a:xfrm>
              <a:off x="3962399" y="3886200"/>
              <a:ext cx="228600" cy="471170"/>
            </a:xfrm>
            <a:custGeom>
              <a:avLst/>
              <a:gdLst/>
              <a:ahLst/>
              <a:cxnLst/>
              <a:rect l="l" t="t" r="r" b="b"/>
              <a:pathLst>
                <a:path w="228600" h="471170">
                  <a:moveTo>
                    <a:pt x="228600" y="227076"/>
                  </a:moveTo>
                  <a:lnTo>
                    <a:pt x="0" y="227076"/>
                  </a:lnTo>
                  <a:lnTo>
                    <a:pt x="114300" y="470915"/>
                  </a:lnTo>
                  <a:lnTo>
                    <a:pt x="228600" y="227076"/>
                  </a:lnTo>
                  <a:close/>
                </a:path>
                <a:path w="228600" h="471170">
                  <a:moveTo>
                    <a:pt x="172212" y="0"/>
                  </a:moveTo>
                  <a:lnTo>
                    <a:pt x="57912" y="0"/>
                  </a:lnTo>
                  <a:lnTo>
                    <a:pt x="57912" y="227076"/>
                  </a:lnTo>
                  <a:lnTo>
                    <a:pt x="172212" y="227076"/>
                  </a:lnTo>
                  <a:lnTo>
                    <a:pt x="172212" y="0"/>
                  </a:lnTo>
                  <a:close/>
                </a:path>
              </a:pathLst>
            </a:custGeom>
            <a:solidFill>
              <a:srgbClr val="5B9AD4"/>
            </a:solidFill>
          </p:spPr>
          <p:txBody>
            <a:bodyPr wrap="square" lIns="0" tIns="0" rIns="0" bIns="0" rtlCol="0"/>
            <a:lstStyle/>
            <a:p>
              <a:endParaRPr/>
            </a:p>
          </p:txBody>
        </p:sp>
        <p:sp>
          <p:nvSpPr>
            <p:cNvPr id="12" name="object 12"/>
            <p:cNvSpPr/>
            <p:nvPr/>
          </p:nvSpPr>
          <p:spPr>
            <a:xfrm>
              <a:off x="3953255" y="3886200"/>
              <a:ext cx="248920" cy="486409"/>
            </a:xfrm>
            <a:custGeom>
              <a:avLst/>
              <a:gdLst/>
              <a:ahLst/>
              <a:cxnLst/>
              <a:rect l="l" t="t" r="r" b="b"/>
              <a:pathLst>
                <a:path w="248920" h="486410">
                  <a:moveTo>
                    <a:pt x="60960" y="220980"/>
                  </a:moveTo>
                  <a:lnTo>
                    <a:pt x="0" y="220980"/>
                  </a:lnTo>
                  <a:lnTo>
                    <a:pt x="123444" y="486155"/>
                  </a:lnTo>
                  <a:lnTo>
                    <a:pt x="132062" y="467867"/>
                  </a:lnTo>
                  <a:lnTo>
                    <a:pt x="118872" y="467867"/>
                  </a:lnTo>
                  <a:lnTo>
                    <a:pt x="124206" y="456488"/>
                  </a:lnTo>
                  <a:lnTo>
                    <a:pt x="19526" y="233172"/>
                  </a:lnTo>
                  <a:lnTo>
                    <a:pt x="9144" y="233172"/>
                  </a:lnTo>
                  <a:lnTo>
                    <a:pt x="15239" y="224028"/>
                  </a:lnTo>
                  <a:lnTo>
                    <a:pt x="60960" y="224028"/>
                  </a:lnTo>
                  <a:lnTo>
                    <a:pt x="60960" y="220980"/>
                  </a:lnTo>
                  <a:close/>
                </a:path>
                <a:path w="248920" h="486410">
                  <a:moveTo>
                    <a:pt x="124205" y="456488"/>
                  </a:moveTo>
                  <a:lnTo>
                    <a:pt x="118872" y="467867"/>
                  </a:lnTo>
                  <a:lnTo>
                    <a:pt x="129539" y="467867"/>
                  </a:lnTo>
                  <a:lnTo>
                    <a:pt x="124205" y="456488"/>
                  </a:lnTo>
                  <a:close/>
                </a:path>
                <a:path w="248920" h="486410">
                  <a:moveTo>
                    <a:pt x="233172" y="224028"/>
                  </a:moveTo>
                  <a:lnTo>
                    <a:pt x="124205" y="456488"/>
                  </a:lnTo>
                  <a:lnTo>
                    <a:pt x="129539" y="467867"/>
                  </a:lnTo>
                  <a:lnTo>
                    <a:pt x="132062" y="467867"/>
                  </a:lnTo>
                  <a:lnTo>
                    <a:pt x="242666" y="233172"/>
                  </a:lnTo>
                  <a:lnTo>
                    <a:pt x="237744" y="233172"/>
                  </a:lnTo>
                  <a:lnTo>
                    <a:pt x="233172" y="224028"/>
                  </a:lnTo>
                  <a:close/>
                </a:path>
                <a:path w="248920" h="486410">
                  <a:moveTo>
                    <a:pt x="15239" y="224028"/>
                  </a:moveTo>
                  <a:lnTo>
                    <a:pt x="9144" y="233172"/>
                  </a:lnTo>
                  <a:lnTo>
                    <a:pt x="19526" y="233172"/>
                  </a:lnTo>
                  <a:lnTo>
                    <a:pt x="15239" y="224028"/>
                  </a:lnTo>
                  <a:close/>
                </a:path>
                <a:path w="248920" h="486410">
                  <a:moveTo>
                    <a:pt x="60960" y="224028"/>
                  </a:moveTo>
                  <a:lnTo>
                    <a:pt x="15239" y="224028"/>
                  </a:lnTo>
                  <a:lnTo>
                    <a:pt x="19526" y="233172"/>
                  </a:lnTo>
                  <a:lnTo>
                    <a:pt x="73151" y="233172"/>
                  </a:lnTo>
                  <a:lnTo>
                    <a:pt x="73151" y="227076"/>
                  </a:lnTo>
                  <a:lnTo>
                    <a:pt x="60960" y="227076"/>
                  </a:lnTo>
                  <a:lnTo>
                    <a:pt x="60960" y="224028"/>
                  </a:lnTo>
                  <a:close/>
                </a:path>
                <a:path w="248920" h="486410">
                  <a:moveTo>
                    <a:pt x="187451" y="0"/>
                  </a:moveTo>
                  <a:lnTo>
                    <a:pt x="175260" y="0"/>
                  </a:lnTo>
                  <a:lnTo>
                    <a:pt x="175260" y="233172"/>
                  </a:lnTo>
                  <a:lnTo>
                    <a:pt x="228885" y="233172"/>
                  </a:lnTo>
                  <a:lnTo>
                    <a:pt x="231743" y="227076"/>
                  </a:lnTo>
                  <a:lnTo>
                    <a:pt x="187451" y="227076"/>
                  </a:lnTo>
                  <a:lnTo>
                    <a:pt x="181356" y="220980"/>
                  </a:lnTo>
                  <a:lnTo>
                    <a:pt x="187451" y="220980"/>
                  </a:lnTo>
                  <a:lnTo>
                    <a:pt x="187451" y="0"/>
                  </a:lnTo>
                  <a:close/>
                </a:path>
                <a:path w="248920" h="486410">
                  <a:moveTo>
                    <a:pt x="246975" y="224028"/>
                  </a:moveTo>
                  <a:lnTo>
                    <a:pt x="233172" y="224028"/>
                  </a:lnTo>
                  <a:lnTo>
                    <a:pt x="237744" y="233172"/>
                  </a:lnTo>
                  <a:lnTo>
                    <a:pt x="242666" y="233172"/>
                  </a:lnTo>
                  <a:lnTo>
                    <a:pt x="246975" y="224028"/>
                  </a:lnTo>
                  <a:close/>
                </a:path>
                <a:path w="248920" h="486410">
                  <a:moveTo>
                    <a:pt x="73151" y="0"/>
                  </a:moveTo>
                  <a:lnTo>
                    <a:pt x="60960" y="0"/>
                  </a:lnTo>
                  <a:lnTo>
                    <a:pt x="60960" y="227076"/>
                  </a:lnTo>
                  <a:lnTo>
                    <a:pt x="67056" y="220980"/>
                  </a:lnTo>
                  <a:lnTo>
                    <a:pt x="73151" y="220980"/>
                  </a:lnTo>
                  <a:lnTo>
                    <a:pt x="73151" y="0"/>
                  </a:lnTo>
                  <a:close/>
                </a:path>
                <a:path w="248920" h="486410">
                  <a:moveTo>
                    <a:pt x="73151" y="220980"/>
                  </a:moveTo>
                  <a:lnTo>
                    <a:pt x="67056" y="220980"/>
                  </a:lnTo>
                  <a:lnTo>
                    <a:pt x="60960" y="227076"/>
                  </a:lnTo>
                  <a:lnTo>
                    <a:pt x="73151" y="227076"/>
                  </a:lnTo>
                  <a:lnTo>
                    <a:pt x="73151" y="220980"/>
                  </a:lnTo>
                  <a:close/>
                </a:path>
                <a:path w="248920" h="486410">
                  <a:moveTo>
                    <a:pt x="187451" y="220980"/>
                  </a:moveTo>
                  <a:lnTo>
                    <a:pt x="181356" y="220980"/>
                  </a:lnTo>
                  <a:lnTo>
                    <a:pt x="187451" y="227076"/>
                  </a:lnTo>
                  <a:lnTo>
                    <a:pt x="187451" y="220980"/>
                  </a:lnTo>
                  <a:close/>
                </a:path>
                <a:path w="248920" h="486410">
                  <a:moveTo>
                    <a:pt x="248412" y="220980"/>
                  </a:moveTo>
                  <a:lnTo>
                    <a:pt x="187451" y="220980"/>
                  </a:lnTo>
                  <a:lnTo>
                    <a:pt x="187451" y="227076"/>
                  </a:lnTo>
                  <a:lnTo>
                    <a:pt x="231743" y="227076"/>
                  </a:lnTo>
                  <a:lnTo>
                    <a:pt x="233172" y="224028"/>
                  </a:lnTo>
                  <a:lnTo>
                    <a:pt x="246975" y="224028"/>
                  </a:lnTo>
                  <a:lnTo>
                    <a:pt x="248412" y="220980"/>
                  </a:lnTo>
                  <a:close/>
                </a:path>
              </a:pathLst>
            </a:custGeom>
            <a:solidFill>
              <a:srgbClr val="000000"/>
            </a:solidFill>
          </p:spPr>
          <p:txBody>
            <a:bodyPr wrap="square" lIns="0" tIns="0" rIns="0" bIns="0" rtlCol="0"/>
            <a:lstStyle/>
            <a:p>
              <a:endParaRPr/>
            </a:p>
          </p:txBody>
        </p:sp>
      </p:grpSp>
      <p:sp>
        <p:nvSpPr>
          <p:cNvPr id="13" name="Right Arrow 12"/>
          <p:cNvSpPr/>
          <p:nvPr/>
        </p:nvSpPr>
        <p:spPr>
          <a:xfrm>
            <a:off x="4441371" y="561703"/>
            <a:ext cx="666206" cy="182880"/>
          </a:xfrm>
          <a:prstGeom prst="rightArrow">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1681758" y="917885"/>
            <a:ext cx="666206" cy="182880"/>
          </a:xfrm>
          <a:prstGeom prst="rightArrow">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36451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7255"/>
            <a:ext cx="5257800" cy="1325563"/>
          </a:xfrm>
        </p:spPr>
        <p:txBody>
          <a:bodyPr>
            <a:normAutofit/>
          </a:bodyPr>
          <a:lstStyle/>
          <a:p>
            <a:r>
              <a:rPr lang="en-US" sz="2800" dirty="0" err="1">
                <a:latin typeface="Times New Roman" panose="02020603050405020304" pitchFamily="18" charset="0"/>
                <a:cs typeface="Times New Roman" panose="02020603050405020304" pitchFamily="18" charset="0"/>
              </a:rPr>
              <a:t>Postinfarction</a:t>
            </a:r>
            <a:r>
              <a:rPr lang="en-US" sz="2800" dirty="0">
                <a:latin typeface="Times New Roman" panose="02020603050405020304" pitchFamily="18" charset="0"/>
                <a:cs typeface="Times New Roman" panose="02020603050405020304" pitchFamily="18" charset="0"/>
              </a:rPr>
              <a:t> scar of the posterior wall of the left ventricle</a:t>
            </a:r>
          </a:p>
        </p:txBody>
      </p:sp>
      <p:sp>
        <p:nvSpPr>
          <p:cNvPr id="3" name="Content Placeholder 2"/>
          <p:cNvSpPr>
            <a:spLocks noGrp="1"/>
          </p:cNvSpPr>
          <p:nvPr>
            <p:ph idx="1"/>
          </p:nvPr>
        </p:nvSpPr>
        <p:spPr/>
        <p:txBody>
          <a:bodyPr/>
          <a:lstStyle/>
          <a:p>
            <a:endParaRPr lang="en-US" dirty="0"/>
          </a:p>
        </p:txBody>
      </p:sp>
      <p:grpSp>
        <p:nvGrpSpPr>
          <p:cNvPr id="11" name="object 2"/>
          <p:cNvGrpSpPr/>
          <p:nvPr/>
        </p:nvGrpSpPr>
        <p:grpSpPr>
          <a:xfrm>
            <a:off x="1369840" y="1825624"/>
            <a:ext cx="8566785" cy="5032375"/>
            <a:chOff x="708659" y="1188719"/>
            <a:chExt cx="8566785" cy="6004560"/>
          </a:xfrm>
        </p:grpSpPr>
        <p:pic>
          <p:nvPicPr>
            <p:cNvPr id="12" name="object 3"/>
            <p:cNvPicPr/>
            <p:nvPr/>
          </p:nvPicPr>
          <p:blipFill>
            <a:blip r:embed="rId2" cstate="print"/>
            <a:stretch>
              <a:fillRect/>
            </a:stretch>
          </p:blipFill>
          <p:spPr>
            <a:xfrm>
              <a:off x="838200" y="1318260"/>
              <a:ext cx="8305799" cy="2569463"/>
            </a:xfrm>
            <a:prstGeom prst="rect">
              <a:avLst/>
            </a:prstGeom>
          </p:spPr>
        </p:pic>
        <p:sp>
          <p:nvSpPr>
            <p:cNvPr id="13" name="object 4"/>
            <p:cNvSpPr/>
            <p:nvPr/>
          </p:nvSpPr>
          <p:spPr>
            <a:xfrm>
              <a:off x="708659" y="1188719"/>
              <a:ext cx="8566785" cy="2699385"/>
            </a:xfrm>
            <a:custGeom>
              <a:avLst/>
              <a:gdLst/>
              <a:ahLst/>
              <a:cxnLst/>
              <a:rect l="l" t="t" r="r" b="b"/>
              <a:pathLst>
                <a:path w="8566785" h="2699385">
                  <a:moveTo>
                    <a:pt x="8566403" y="0"/>
                  </a:moveTo>
                  <a:lnTo>
                    <a:pt x="0" y="0"/>
                  </a:lnTo>
                  <a:lnTo>
                    <a:pt x="0" y="2699003"/>
                  </a:lnTo>
                  <a:lnTo>
                    <a:pt x="129540" y="2699003"/>
                  </a:lnTo>
                  <a:lnTo>
                    <a:pt x="129540" y="129539"/>
                  </a:lnTo>
                  <a:lnTo>
                    <a:pt x="65532" y="129539"/>
                  </a:lnTo>
                  <a:lnTo>
                    <a:pt x="129540" y="64007"/>
                  </a:lnTo>
                  <a:lnTo>
                    <a:pt x="8566403" y="64007"/>
                  </a:lnTo>
                  <a:lnTo>
                    <a:pt x="8566403" y="0"/>
                  </a:lnTo>
                  <a:close/>
                </a:path>
                <a:path w="8566785" h="2699385">
                  <a:moveTo>
                    <a:pt x="8435339" y="64007"/>
                  </a:moveTo>
                  <a:lnTo>
                    <a:pt x="8435339" y="2699003"/>
                  </a:lnTo>
                  <a:lnTo>
                    <a:pt x="8566403" y="2699003"/>
                  </a:lnTo>
                  <a:lnTo>
                    <a:pt x="8566403" y="129539"/>
                  </a:lnTo>
                  <a:lnTo>
                    <a:pt x="8500871" y="129539"/>
                  </a:lnTo>
                  <a:lnTo>
                    <a:pt x="8435339" y="64007"/>
                  </a:lnTo>
                  <a:close/>
                </a:path>
                <a:path w="8566785" h="2699385">
                  <a:moveTo>
                    <a:pt x="129540" y="64007"/>
                  </a:moveTo>
                  <a:lnTo>
                    <a:pt x="65532" y="129539"/>
                  </a:lnTo>
                  <a:lnTo>
                    <a:pt x="129540" y="129539"/>
                  </a:lnTo>
                  <a:lnTo>
                    <a:pt x="129540" y="64007"/>
                  </a:lnTo>
                  <a:close/>
                </a:path>
                <a:path w="8566785" h="2699385">
                  <a:moveTo>
                    <a:pt x="8435339" y="64007"/>
                  </a:moveTo>
                  <a:lnTo>
                    <a:pt x="129540" y="64007"/>
                  </a:lnTo>
                  <a:lnTo>
                    <a:pt x="129540" y="129539"/>
                  </a:lnTo>
                  <a:lnTo>
                    <a:pt x="8435339" y="129539"/>
                  </a:lnTo>
                  <a:lnTo>
                    <a:pt x="8435339" y="64007"/>
                  </a:lnTo>
                  <a:close/>
                </a:path>
                <a:path w="8566785" h="2699385">
                  <a:moveTo>
                    <a:pt x="8566403" y="64007"/>
                  </a:moveTo>
                  <a:lnTo>
                    <a:pt x="8435339" y="64007"/>
                  </a:lnTo>
                  <a:lnTo>
                    <a:pt x="8500871" y="129539"/>
                  </a:lnTo>
                  <a:lnTo>
                    <a:pt x="8566403" y="129539"/>
                  </a:lnTo>
                  <a:lnTo>
                    <a:pt x="8566403" y="64007"/>
                  </a:lnTo>
                  <a:close/>
                </a:path>
              </a:pathLst>
            </a:custGeom>
            <a:solidFill>
              <a:srgbClr val="000000"/>
            </a:solidFill>
          </p:spPr>
          <p:txBody>
            <a:bodyPr wrap="square" lIns="0" tIns="0" rIns="0" bIns="0" rtlCol="0"/>
            <a:lstStyle/>
            <a:p>
              <a:endParaRPr/>
            </a:p>
          </p:txBody>
        </p:sp>
        <p:sp>
          <p:nvSpPr>
            <p:cNvPr id="14" name="object 5"/>
            <p:cNvSpPr/>
            <p:nvPr/>
          </p:nvSpPr>
          <p:spPr>
            <a:xfrm>
              <a:off x="3679697" y="3866387"/>
              <a:ext cx="32384" cy="21590"/>
            </a:xfrm>
            <a:custGeom>
              <a:avLst/>
              <a:gdLst/>
              <a:ahLst/>
              <a:cxnLst/>
              <a:rect l="l" t="t" r="r" b="b"/>
              <a:pathLst>
                <a:path w="32385" h="21589">
                  <a:moveTo>
                    <a:pt x="16001" y="0"/>
                  </a:moveTo>
                  <a:lnTo>
                    <a:pt x="0" y="21336"/>
                  </a:lnTo>
                  <a:lnTo>
                    <a:pt x="32003" y="21336"/>
                  </a:lnTo>
                  <a:lnTo>
                    <a:pt x="16001" y="0"/>
                  </a:lnTo>
                  <a:close/>
                </a:path>
              </a:pathLst>
            </a:custGeom>
            <a:solidFill>
              <a:srgbClr val="5B9AD4"/>
            </a:solidFill>
          </p:spPr>
          <p:txBody>
            <a:bodyPr wrap="square" lIns="0" tIns="0" rIns="0" bIns="0" rtlCol="0"/>
            <a:lstStyle/>
            <a:p>
              <a:endParaRPr/>
            </a:p>
          </p:txBody>
        </p:sp>
        <p:sp>
          <p:nvSpPr>
            <p:cNvPr id="15" name="object 6"/>
            <p:cNvSpPr/>
            <p:nvPr/>
          </p:nvSpPr>
          <p:spPr>
            <a:xfrm>
              <a:off x="3671769" y="3855719"/>
              <a:ext cx="48260" cy="32384"/>
            </a:xfrm>
            <a:custGeom>
              <a:avLst/>
              <a:gdLst/>
              <a:ahLst/>
              <a:cxnLst/>
              <a:rect l="l" t="t" r="r" b="b"/>
              <a:pathLst>
                <a:path w="48260" h="32385">
                  <a:moveTo>
                    <a:pt x="23930" y="0"/>
                  </a:moveTo>
                  <a:lnTo>
                    <a:pt x="0" y="32004"/>
                  </a:lnTo>
                  <a:lnTo>
                    <a:pt x="16310" y="32004"/>
                  </a:lnTo>
                  <a:lnTo>
                    <a:pt x="24692" y="20827"/>
                  </a:lnTo>
                  <a:lnTo>
                    <a:pt x="19358" y="13716"/>
                  </a:lnTo>
                  <a:lnTo>
                    <a:pt x="34310" y="13716"/>
                  </a:lnTo>
                  <a:lnTo>
                    <a:pt x="23930" y="0"/>
                  </a:lnTo>
                  <a:close/>
                </a:path>
                <a:path w="48260" h="32385">
                  <a:moveTo>
                    <a:pt x="34310" y="13716"/>
                  </a:moveTo>
                  <a:lnTo>
                    <a:pt x="30026" y="13716"/>
                  </a:lnTo>
                  <a:lnTo>
                    <a:pt x="24692" y="20827"/>
                  </a:lnTo>
                  <a:lnTo>
                    <a:pt x="33074" y="32004"/>
                  </a:lnTo>
                  <a:lnTo>
                    <a:pt x="48150" y="32004"/>
                  </a:lnTo>
                  <a:lnTo>
                    <a:pt x="34310" y="13716"/>
                  </a:lnTo>
                  <a:close/>
                </a:path>
                <a:path w="48260" h="32385">
                  <a:moveTo>
                    <a:pt x="30026" y="13716"/>
                  </a:moveTo>
                  <a:lnTo>
                    <a:pt x="19358" y="13716"/>
                  </a:lnTo>
                  <a:lnTo>
                    <a:pt x="24692" y="20827"/>
                  </a:lnTo>
                  <a:lnTo>
                    <a:pt x="30026" y="13716"/>
                  </a:lnTo>
                  <a:close/>
                </a:path>
              </a:pathLst>
            </a:custGeom>
            <a:solidFill>
              <a:srgbClr val="000000"/>
            </a:solidFill>
          </p:spPr>
          <p:txBody>
            <a:bodyPr wrap="square" lIns="0" tIns="0" rIns="0" bIns="0" rtlCol="0"/>
            <a:lstStyle/>
            <a:p>
              <a:endParaRPr/>
            </a:p>
          </p:txBody>
        </p:sp>
        <p:pic>
          <p:nvPicPr>
            <p:cNvPr id="16" name="object 7"/>
            <p:cNvPicPr/>
            <p:nvPr/>
          </p:nvPicPr>
          <p:blipFill>
            <a:blip r:embed="rId3" cstate="print"/>
            <a:stretch>
              <a:fillRect/>
            </a:stretch>
          </p:blipFill>
          <p:spPr>
            <a:xfrm>
              <a:off x="838200" y="3886199"/>
              <a:ext cx="8305799" cy="3177540"/>
            </a:xfrm>
            <a:prstGeom prst="rect">
              <a:avLst/>
            </a:prstGeom>
          </p:spPr>
        </p:pic>
        <p:sp>
          <p:nvSpPr>
            <p:cNvPr id="17" name="object 8"/>
            <p:cNvSpPr/>
            <p:nvPr/>
          </p:nvSpPr>
          <p:spPr>
            <a:xfrm>
              <a:off x="708659" y="3886199"/>
              <a:ext cx="8566785" cy="3307079"/>
            </a:xfrm>
            <a:custGeom>
              <a:avLst/>
              <a:gdLst/>
              <a:ahLst/>
              <a:cxnLst/>
              <a:rect l="l" t="t" r="r" b="b"/>
              <a:pathLst>
                <a:path w="8566785" h="3307079">
                  <a:moveTo>
                    <a:pt x="129540" y="0"/>
                  </a:moveTo>
                  <a:lnTo>
                    <a:pt x="0" y="0"/>
                  </a:lnTo>
                  <a:lnTo>
                    <a:pt x="0" y="3307079"/>
                  </a:lnTo>
                  <a:lnTo>
                    <a:pt x="8566403" y="3307079"/>
                  </a:lnTo>
                  <a:lnTo>
                    <a:pt x="8566403" y="3243071"/>
                  </a:lnTo>
                  <a:lnTo>
                    <a:pt x="129540" y="3243071"/>
                  </a:lnTo>
                  <a:lnTo>
                    <a:pt x="65532" y="3177539"/>
                  </a:lnTo>
                  <a:lnTo>
                    <a:pt x="129540" y="3177539"/>
                  </a:lnTo>
                  <a:lnTo>
                    <a:pt x="129540" y="0"/>
                  </a:lnTo>
                  <a:close/>
                </a:path>
                <a:path w="8566785" h="3307079">
                  <a:moveTo>
                    <a:pt x="129540" y="3177539"/>
                  </a:moveTo>
                  <a:lnTo>
                    <a:pt x="65532" y="3177539"/>
                  </a:lnTo>
                  <a:lnTo>
                    <a:pt x="129540" y="3243071"/>
                  </a:lnTo>
                  <a:lnTo>
                    <a:pt x="129540" y="3177539"/>
                  </a:lnTo>
                  <a:close/>
                </a:path>
                <a:path w="8566785" h="3307079">
                  <a:moveTo>
                    <a:pt x="8435339" y="3177539"/>
                  </a:moveTo>
                  <a:lnTo>
                    <a:pt x="129540" y="3177539"/>
                  </a:lnTo>
                  <a:lnTo>
                    <a:pt x="129540" y="3243071"/>
                  </a:lnTo>
                  <a:lnTo>
                    <a:pt x="8435339" y="3243071"/>
                  </a:lnTo>
                  <a:lnTo>
                    <a:pt x="8435339" y="3177539"/>
                  </a:lnTo>
                  <a:close/>
                </a:path>
                <a:path w="8566785" h="3307079">
                  <a:moveTo>
                    <a:pt x="8566403" y="0"/>
                  </a:moveTo>
                  <a:lnTo>
                    <a:pt x="8435339" y="0"/>
                  </a:lnTo>
                  <a:lnTo>
                    <a:pt x="8435339" y="3243071"/>
                  </a:lnTo>
                  <a:lnTo>
                    <a:pt x="8500871" y="3177539"/>
                  </a:lnTo>
                  <a:lnTo>
                    <a:pt x="8566403" y="3177539"/>
                  </a:lnTo>
                  <a:lnTo>
                    <a:pt x="8566403" y="0"/>
                  </a:lnTo>
                  <a:close/>
                </a:path>
                <a:path w="8566785" h="3307079">
                  <a:moveTo>
                    <a:pt x="8566403" y="3177539"/>
                  </a:moveTo>
                  <a:lnTo>
                    <a:pt x="8500871" y="3177539"/>
                  </a:lnTo>
                  <a:lnTo>
                    <a:pt x="8435339" y="3243071"/>
                  </a:lnTo>
                  <a:lnTo>
                    <a:pt x="8566403" y="3243071"/>
                  </a:lnTo>
                  <a:lnTo>
                    <a:pt x="8566403" y="3177539"/>
                  </a:lnTo>
                  <a:close/>
                </a:path>
              </a:pathLst>
            </a:custGeom>
            <a:solidFill>
              <a:srgbClr val="000000"/>
            </a:solidFill>
          </p:spPr>
          <p:txBody>
            <a:bodyPr wrap="square" lIns="0" tIns="0" rIns="0" bIns="0" rtlCol="0"/>
            <a:lstStyle/>
            <a:p>
              <a:endParaRPr/>
            </a:p>
          </p:txBody>
        </p:sp>
        <p:sp>
          <p:nvSpPr>
            <p:cNvPr id="18" name="object 9"/>
            <p:cNvSpPr/>
            <p:nvPr/>
          </p:nvSpPr>
          <p:spPr>
            <a:xfrm>
              <a:off x="3352799" y="6053327"/>
              <a:ext cx="228600" cy="748665"/>
            </a:xfrm>
            <a:custGeom>
              <a:avLst/>
              <a:gdLst/>
              <a:ahLst/>
              <a:cxnLst/>
              <a:rect l="l" t="t" r="r" b="b"/>
              <a:pathLst>
                <a:path w="228600" h="748665">
                  <a:moveTo>
                    <a:pt x="114300" y="0"/>
                  </a:moveTo>
                  <a:lnTo>
                    <a:pt x="0" y="187451"/>
                  </a:lnTo>
                  <a:lnTo>
                    <a:pt x="57912" y="187451"/>
                  </a:lnTo>
                  <a:lnTo>
                    <a:pt x="57912" y="748283"/>
                  </a:lnTo>
                  <a:lnTo>
                    <a:pt x="172212" y="748283"/>
                  </a:lnTo>
                  <a:lnTo>
                    <a:pt x="172212" y="187451"/>
                  </a:lnTo>
                  <a:lnTo>
                    <a:pt x="228600" y="187451"/>
                  </a:lnTo>
                  <a:lnTo>
                    <a:pt x="114300" y="0"/>
                  </a:lnTo>
                  <a:close/>
                </a:path>
              </a:pathLst>
            </a:custGeom>
            <a:solidFill>
              <a:srgbClr val="5B9AD4"/>
            </a:solidFill>
          </p:spPr>
          <p:txBody>
            <a:bodyPr wrap="square" lIns="0" tIns="0" rIns="0" bIns="0" rtlCol="0"/>
            <a:lstStyle/>
            <a:p>
              <a:endParaRPr/>
            </a:p>
          </p:txBody>
        </p:sp>
        <p:sp>
          <p:nvSpPr>
            <p:cNvPr id="19" name="object 10"/>
            <p:cNvSpPr/>
            <p:nvPr/>
          </p:nvSpPr>
          <p:spPr>
            <a:xfrm>
              <a:off x="3342131" y="6041135"/>
              <a:ext cx="251460" cy="767080"/>
            </a:xfrm>
            <a:custGeom>
              <a:avLst/>
              <a:gdLst/>
              <a:ahLst/>
              <a:cxnLst/>
              <a:rect l="l" t="t" r="r" b="b"/>
              <a:pathLst>
                <a:path w="251460" h="767079">
                  <a:moveTo>
                    <a:pt x="62484" y="199644"/>
                  </a:moveTo>
                  <a:lnTo>
                    <a:pt x="62484" y="766571"/>
                  </a:lnTo>
                  <a:lnTo>
                    <a:pt x="188975" y="766571"/>
                  </a:lnTo>
                  <a:lnTo>
                    <a:pt x="188975" y="760475"/>
                  </a:lnTo>
                  <a:lnTo>
                    <a:pt x="74675" y="760475"/>
                  </a:lnTo>
                  <a:lnTo>
                    <a:pt x="68580" y="754379"/>
                  </a:lnTo>
                  <a:lnTo>
                    <a:pt x="74675" y="754379"/>
                  </a:lnTo>
                  <a:lnTo>
                    <a:pt x="74675" y="205740"/>
                  </a:lnTo>
                  <a:lnTo>
                    <a:pt x="68580" y="205740"/>
                  </a:lnTo>
                  <a:lnTo>
                    <a:pt x="62484" y="199644"/>
                  </a:lnTo>
                  <a:close/>
                </a:path>
                <a:path w="251460" h="767079">
                  <a:moveTo>
                    <a:pt x="74675" y="754379"/>
                  </a:moveTo>
                  <a:lnTo>
                    <a:pt x="68580" y="754379"/>
                  </a:lnTo>
                  <a:lnTo>
                    <a:pt x="74675" y="760475"/>
                  </a:lnTo>
                  <a:lnTo>
                    <a:pt x="74675" y="754379"/>
                  </a:lnTo>
                  <a:close/>
                </a:path>
                <a:path w="251460" h="767079">
                  <a:moveTo>
                    <a:pt x="176784" y="754379"/>
                  </a:moveTo>
                  <a:lnTo>
                    <a:pt x="74675" y="754379"/>
                  </a:lnTo>
                  <a:lnTo>
                    <a:pt x="74675" y="760475"/>
                  </a:lnTo>
                  <a:lnTo>
                    <a:pt x="176784" y="760475"/>
                  </a:lnTo>
                  <a:lnTo>
                    <a:pt x="176784" y="754379"/>
                  </a:lnTo>
                  <a:close/>
                </a:path>
                <a:path w="251460" h="767079">
                  <a:moveTo>
                    <a:pt x="229074" y="193548"/>
                  </a:moveTo>
                  <a:lnTo>
                    <a:pt x="176784" y="193548"/>
                  </a:lnTo>
                  <a:lnTo>
                    <a:pt x="176784" y="760475"/>
                  </a:lnTo>
                  <a:lnTo>
                    <a:pt x="182880" y="754379"/>
                  </a:lnTo>
                  <a:lnTo>
                    <a:pt x="188975" y="754379"/>
                  </a:lnTo>
                  <a:lnTo>
                    <a:pt x="188975" y="205740"/>
                  </a:lnTo>
                  <a:lnTo>
                    <a:pt x="182880" y="205740"/>
                  </a:lnTo>
                  <a:lnTo>
                    <a:pt x="188975" y="199644"/>
                  </a:lnTo>
                  <a:lnTo>
                    <a:pt x="232822" y="199644"/>
                  </a:lnTo>
                  <a:lnTo>
                    <a:pt x="229074" y="193548"/>
                  </a:lnTo>
                  <a:close/>
                </a:path>
                <a:path w="251460" h="767079">
                  <a:moveTo>
                    <a:pt x="188975" y="754379"/>
                  </a:moveTo>
                  <a:lnTo>
                    <a:pt x="182880" y="754379"/>
                  </a:lnTo>
                  <a:lnTo>
                    <a:pt x="176784" y="760475"/>
                  </a:lnTo>
                  <a:lnTo>
                    <a:pt x="188975" y="760475"/>
                  </a:lnTo>
                  <a:lnTo>
                    <a:pt x="188975" y="754379"/>
                  </a:lnTo>
                  <a:close/>
                </a:path>
                <a:path w="251460" h="767079">
                  <a:moveTo>
                    <a:pt x="124968" y="0"/>
                  </a:moveTo>
                  <a:lnTo>
                    <a:pt x="0" y="205740"/>
                  </a:lnTo>
                  <a:lnTo>
                    <a:pt x="62484" y="205740"/>
                  </a:lnTo>
                  <a:lnTo>
                    <a:pt x="62484" y="202692"/>
                  </a:lnTo>
                  <a:lnTo>
                    <a:pt x="16763" y="202692"/>
                  </a:lnTo>
                  <a:lnTo>
                    <a:pt x="10668" y="193548"/>
                  </a:lnTo>
                  <a:lnTo>
                    <a:pt x="22385" y="193548"/>
                  </a:lnTo>
                  <a:lnTo>
                    <a:pt x="125730" y="25440"/>
                  </a:lnTo>
                  <a:lnTo>
                    <a:pt x="120396" y="16764"/>
                  </a:lnTo>
                  <a:lnTo>
                    <a:pt x="135274" y="16764"/>
                  </a:lnTo>
                  <a:lnTo>
                    <a:pt x="124968" y="0"/>
                  </a:lnTo>
                  <a:close/>
                </a:path>
                <a:path w="251460" h="767079">
                  <a:moveTo>
                    <a:pt x="74675" y="199644"/>
                  </a:moveTo>
                  <a:lnTo>
                    <a:pt x="62484" y="199644"/>
                  </a:lnTo>
                  <a:lnTo>
                    <a:pt x="68580" y="205740"/>
                  </a:lnTo>
                  <a:lnTo>
                    <a:pt x="74675" y="205740"/>
                  </a:lnTo>
                  <a:lnTo>
                    <a:pt x="74675" y="199644"/>
                  </a:lnTo>
                  <a:close/>
                </a:path>
                <a:path w="251460" h="767079">
                  <a:moveTo>
                    <a:pt x="188975" y="199644"/>
                  </a:moveTo>
                  <a:lnTo>
                    <a:pt x="182880" y="205740"/>
                  </a:lnTo>
                  <a:lnTo>
                    <a:pt x="188975" y="205740"/>
                  </a:lnTo>
                  <a:lnTo>
                    <a:pt x="188975" y="199644"/>
                  </a:lnTo>
                  <a:close/>
                </a:path>
                <a:path w="251460" h="767079">
                  <a:moveTo>
                    <a:pt x="232822" y="199644"/>
                  </a:moveTo>
                  <a:lnTo>
                    <a:pt x="188975" y="199644"/>
                  </a:lnTo>
                  <a:lnTo>
                    <a:pt x="188975" y="205740"/>
                  </a:lnTo>
                  <a:lnTo>
                    <a:pt x="251460" y="205740"/>
                  </a:lnTo>
                  <a:lnTo>
                    <a:pt x="249586" y="202692"/>
                  </a:lnTo>
                  <a:lnTo>
                    <a:pt x="234696" y="202692"/>
                  </a:lnTo>
                  <a:lnTo>
                    <a:pt x="232822" y="199644"/>
                  </a:lnTo>
                  <a:close/>
                </a:path>
                <a:path w="251460" h="767079">
                  <a:moveTo>
                    <a:pt x="22385" y="193548"/>
                  </a:moveTo>
                  <a:lnTo>
                    <a:pt x="10668" y="193548"/>
                  </a:lnTo>
                  <a:lnTo>
                    <a:pt x="16763" y="202692"/>
                  </a:lnTo>
                  <a:lnTo>
                    <a:pt x="22385" y="193548"/>
                  </a:lnTo>
                  <a:close/>
                </a:path>
                <a:path w="251460" h="767079">
                  <a:moveTo>
                    <a:pt x="74675" y="193548"/>
                  </a:moveTo>
                  <a:lnTo>
                    <a:pt x="22385" y="193548"/>
                  </a:lnTo>
                  <a:lnTo>
                    <a:pt x="16763" y="202692"/>
                  </a:lnTo>
                  <a:lnTo>
                    <a:pt x="62484" y="202692"/>
                  </a:lnTo>
                  <a:lnTo>
                    <a:pt x="62484" y="199644"/>
                  </a:lnTo>
                  <a:lnTo>
                    <a:pt x="74675" y="199644"/>
                  </a:lnTo>
                  <a:lnTo>
                    <a:pt x="74675" y="193548"/>
                  </a:lnTo>
                  <a:close/>
                </a:path>
                <a:path w="251460" h="767079">
                  <a:moveTo>
                    <a:pt x="135274" y="16764"/>
                  </a:moveTo>
                  <a:lnTo>
                    <a:pt x="131063" y="16764"/>
                  </a:lnTo>
                  <a:lnTo>
                    <a:pt x="125729" y="25440"/>
                  </a:lnTo>
                  <a:lnTo>
                    <a:pt x="234696" y="202692"/>
                  </a:lnTo>
                  <a:lnTo>
                    <a:pt x="239268" y="193548"/>
                  </a:lnTo>
                  <a:lnTo>
                    <a:pt x="243964" y="193548"/>
                  </a:lnTo>
                  <a:lnTo>
                    <a:pt x="135274" y="16764"/>
                  </a:lnTo>
                  <a:close/>
                </a:path>
                <a:path w="251460" h="767079">
                  <a:moveTo>
                    <a:pt x="243964" y="193548"/>
                  </a:moveTo>
                  <a:lnTo>
                    <a:pt x="239268" y="193548"/>
                  </a:lnTo>
                  <a:lnTo>
                    <a:pt x="234696" y="202692"/>
                  </a:lnTo>
                  <a:lnTo>
                    <a:pt x="249586" y="202692"/>
                  </a:lnTo>
                  <a:lnTo>
                    <a:pt x="243964" y="193548"/>
                  </a:lnTo>
                  <a:close/>
                </a:path>
                <a:path w="251460" h="767079">
                  <a:moveTo>
                    <a:pt x="131063" y="16764"/>
                  </a:moveTo>
                  <a:lnTo>
                    <a:pt x="120396" y="16764"/>
                  </a:lnTo>
                  <a:lnTo>
                    <a:pt x="125729" y="25440"/>
                  </a:lnTo>
                  <a:lnTo>
                    <a:pt x="131063" y="16764"/>
                  </a:lnTo>
                  <a:close/>
                </a:path>
              </a:pathLst>
            </a:custGeom>
            <a:solidFill>
              <a:srgbClr val="000000"/>
            </a:solidFill>
          </p:spPr>
          <p:txBody>
            <a:bodyPr wrap="square" lIns="0" tIns="0" rIns="0" bIns="0" rtlCol="0"/>
            <a:lstStyle/>
            <a:p>
              <a:endParaRPr/>
            </a:p>
          </p:txBody>
        </p:sp>
        <p:sp>
          <p:nvSpPr>
            <p:cNvPr id="20" name="object 11"/>
            <p:cNvSpPr/>
            <p:nvPr/>
          </p:nvSpPr>
          <p:spPr>
            <a:xfrm>
              <a:off x="3581399" y="3886199"/>
              <a:ext cx="228600" cy="589915"/>
            </a:xfrm>
            <a:custGeom>
              <a:avLst/>
              <a:gdLst/>
              <a:ahLst/>
              <a:cxnLst/>
              <a:rect l="l" t="t" r="r" b="b"/>
              <a:pathLst>
                <a:path w="228600" h="589914">
                  <a:moveTo>
                    <a:pt x="172211" y="132588"/>
                  </a:moveTo>
                  <a:lnTo>
                    <a:pt x="57912" y="132588"/>
                  </a:lnTo>
                  <a:lnTo>
                    <a:pt x="57912" y="589787"/>
                  </a:lnTo>
                  <a:lnTo>
                    <a:pt x="172211" y="589787"/>
                  </a:lnTo>
                  <a:lnTo>
                    <a:pt x="172211" y="132588"/>
                  </a:lnTo>
                  <a:close/>
                </a:path>
                <a:path w="228600" h="589914">
                  <a:moveTo>
                    <a:pt x="129158" y="0"/>
                  </a:moveTo>
                  <a:lnTo>
                    <a:pt x="99440" y="0"/>
                  </a:lnTo>
                  <a:lnTo>
                    <a:pt x="0" y="132588"/>
                  </a:lnTo>
                  <a:lnTo>
                    <a:pt x="228599" y="132588"/>
                  </a:lnTo>
                  <a:lnTo>
                    <a:pt x="129158" y="0"/>
                  </a:lnTo>
                  <a:close/>
                </a:path>
              </a:pathLst>
            </a:custGeom>
            <a:solidFill>
              <a:srgbClr val="5B9AD4"/>
            </a:solidFill>
          </p:spPr>
          <p:txBody>
            <a:bodyPr wrap="square" lIns="0" tIns="0" rIns="0" bIns="0" rtlCol="0"/>
            <a:lstStyle/>
            <a:p>
              <a:endParaRPr/>
            </a:p>
          </p:txBody>
        </p:sp>
        <p:sp>
          <p:nvSpPr>
            <p:cNvPr id="21" name="object 12"/>
            <p:cNvSpPr/>
            <p:nvPr/>
          </p:nvSpPr>
          <p:spPr>
            <a:xfrm>
              <a:off x="3569207" y="3886199"/>
              <a:ext cx="254635" cy="596265"/>
            </a:xfrm>
            <a:custGeom>
              <a:avLst/>
              <a:gdLst/>
              <a:ahLst/>
              <a:cxnLst/>
              <a:rect l="l" t="t" r="r" b="b"/>
              <a:pathLst>
                <a:path w="254635" h="596264">
                  <a:moveTo>
                    <a:pt x="64008" y="132588"/>
                  </a:moveTo>
                  <a:lnTo>
                    <a:pt x="64008" y="595883"/>
                  </a:lnTo>
                  <a:lnTo>
                    <a:pt x="190499" y="595883"/>
                  </a:lnTo>
                  <a:lnTo>
                    <a:pt x="190499" y="589787"/>
                  </a:lnTo>
                  <a:lnTo>
                    <a:pt x="76200" y="589787"/>
                  </a:lnTo>
                  <a:lnTo>
                    <a:pt x="70104" y="583691"/>
                  </a:lnTo>
                  <a:lnTo>
                    <a:pt x="76200" y="583691"/>
                  </a:lnTo>
                  <a:lnTo>
                    <a:pt x="76200" y="138684"/>
                  </a:lnTo>
                  <a:lnTo>
                    <a:pt x="70104" y="138684"/>
                  </a:lnTo>
                  <a:lnTo>
                    <a:pt x="64008" y="132588"/>
                  </a:lnTo>
                  <a:close/>
                </a:path>
                <a:path w="254635" h="596264">
                  <a:moveTo>
                    <a:pt x="76200" y="583691"/>
                  </a:moveTo>
                  <a:lnTo>
                    <a:pt x="70104" y="583691"/>
                  </a:lnTo>
                  <a:lnTo>
                    <a:pt x="76200" y="589787"/>
                  </a:lnTo>
                  <a:lnTo>
                    <a:pt x="76200" y="583691"/>
                  </a:lnTo>
                  <a:close/>
                </a:path>
                <a:path w="254635" h="596264">
                  <a:moveTo>
                    <a:pt x="178307" y="583691"/>
                  </a:moveTo>
                  <a:lnTo>
                    <a:pt x="76200" y="583691"/>
                  </a:lnTo>
                  <a:lnTo>
                    <a:pt x="76200" y="589787"/>
                  </a:lnTo>
                  <a:lnTo>
                    <a:pt x="178307" y="589787"/>
                  </a:lnTo>
                  <a:lnTo>
                    <a:pt x="178307" y="583691"/>
                  </a:lnTo>
                  <a:close/>
                </a:path>
                <a:path w="254635" h="596264">
                  <a:moveTo>
                    <a:pt x="229361" y="126492"/>
                  </a:moveTo>
                  <a:lnTo>
                    <a:pt x="178307" y="126492"/>
                  </a:lnTo>
                  <a:lnTo>
                    <a:pt x="178307" y="589787"/>
                  </a:lnTo>
                  <a:lnTo>
                    <a:pt x="184403" y="583691"/>
                  </a:lnTo>
                  <a:lnTo>
                    <a:pt x="190499" y="583691"/>
                  </a:lnTo>
                  <a:lnTo>
                    <a:pt x="190499" y="138684"/>
                  </a:lnTo>
                  <a:lnTo>
                    <a:pt x="184403" y="138684"/>
                  </a:lnTo>
                  <a:lnTo>
                    <a:pt x="190499" y="132588"/>
                  </a:lnTo>
                  <a:lnTo>
                    <a:pt x="233933" y="132588"/>
                  </a:lnTo>
                  <a:lnTo>
                    <a:pt x="229361" y="126492"/>
                  </a:lnTo>
                  <a:close/>
                </a:path>
                <a:path w="254635" h="596264">
                  <a:moveTo>
                    <a:pt x="190499" y="583691"/>
                  </a:moveTo>
                  <a:lnTo>
                    <a:pt x="184403" y="583691"/>
                  </a:lnTo>
                  <a:lnTo>
                    <a:pt x="178307" y="589787"/>
                  </a:lnTo>
                  <a:lnTo>
                    <a:pt x="190499" y="589787"/>
                  </a:lnTo>
                  <a:lnTo>
                    <a:pt x="190499" y="583691"/>
                  </a:lnTo>
                  <a:close/>
                </a:path>
                <a:path w="254635" h="596264">
                  <a:moveTo>
                    <a:pt x="120014" y="0"/>
                  </a:moveTo>
                  <a:lnTo>
                    <a:pt x="103700" y="0"/>
                  </a:lnTo>
                  <a:lnTo>
                    <a:pt x="0" y="138684"/>
                  </a:lnTo>
                  <a:lnTo>
                    <a:pt x="64008" y="138684"/>
                  </a:lnTo>
                  <a:lnTo>
                    <a:pt x="64008" y="135636"/>
                  </a:lnTo>
                  <a:lnTo>
                    <a:pt x="18287" y="135636"/>
                  </a:lnTo>
                  <a:lnTo>
                    <a:pt x="12192" y="126492"/>
                  </a:lnTo>
                  <a:lnTo>
                    <a:pt x="25145" y="126492"/>
                  </a:lnTo>
                  <a:lnTo>
                    <a:pt x="120014" y="0"/>
                  </a:lnTo>
                  <a:close/>
                </a:path>
                <a:path w="254635" h="596264">
                  <a:moveTo>
                    <a:pt x="76200" y="132588"/>
                  </a:moveTo>
                  <a:lnTo>
                    <a:pt x="64008" y="132588"/>
                  </a:lnTo>
                  <a:lnTo>
                    <a:pt x="70104" y="138684"/>
                  </a:lnTo>
                  <a:lnTo>
                    <a:pt x="76200" y="138684"/>
                  </a:lnTo>
                  <a:lnTo>
                    <a:pt x="76200" y="132588"/>
                  </a:lnTo>
                  <a:close/>
                </a:path>
                <a:path w="254635" h="596264">
                  <a:moveTo>
                    <a:pt x="190499" y="132588"/>
                  </a:moveTo>
                  <a:lnTo>
                    <a:pt x="184403" y="138684"/>
                  </a:lnTo>
                  <a:lnTo>
                    <a:pt x="190499" y="138684"/>
                  </a:lnTo>
                  <a:lnTo>
                    <a:pt x="190499" y="132588"/>
                  </a:lnTo>
                  <a:close/>
                </a:path>
                <a:path w="254635" h="596264">
                  <a:moveTo>
                    <a:pt x="233933" y="132588"/>
                  </a:moveTo>
                  <a:lnTo>
                    <a:pt x="190499" y="132588"/>
                  </a:lnTo>
                  <a:lnTo>
                    <a:pt x="190499" y="138684"/>
                  </a:lnTo>
                  <a:lnTo>
                    <a:pt x="254507" y="138684"/>
                  </a:lnTo>
                  <a:lnTo>
                    <a:pt x="252201" y="135636"/>
                  </a:lnTo>
                  <a:lnTo>
                    <a:pt x="236219" y="135636"/>
                  </a:lnTo>
                  <a:lnTo>
                    <a:pt x="233933" y="132588"/>
                  </a:lnTo>
                  <a:close/>
                </a:path>
                <a:path w="254635" h="596264">
                  <a:moveTo>
                    <a:pt x="25145" y="126492"/>
                  </a:moveTo>
                  <a:lnTo>
                    <a:pt x="12192" y="126492"/>
                  </a:lnTo>
                  <a:lnTo>
                    <a:pt x="18287" y="135636"/>
                  </a:lnTo>
                  <a:lnTo>
                    <a:pt x="25145" y="126492"/>
                  </a:lnTo>
                  <a:close/>
                </a:path>
                <a:path w="254635" h="596264">
                  <a:moveTo>
                    <a:pt x="76200" y="126492"/>
                  </a:moveTo>
                  <a:lnTo>
                    <a:pt x="25145" y="126492"/>
                  </a:lnTo>
                  <a:lnTo>
                    <a:pt x="18287" y="135636"/>
                  </a:lnTo>
                  <a:lnTo>
                    <a:pt x="64008" y="135636"/>
                  </a:lnTo>
                  <a:lnTo>
                    <a:pt x="64008" y="132588"/>
                  </a:lnTo>
                  <a:lnTo>
                    <a:pt x="76200" y="132588"/>
                  </a:lnTo>
                  <a:lnTo>
                    <a:pt x="76200" y="126492"/>
                  </a:lnTo>
                  <a:close/>
                </a:path>
                <a:path w="254635" h="596264">
                  <a:moveTo>
                    <a:pt x="149557" y="0"/>
                  </a:moveTo>
                  <a:lnTo>
                    <a:pt x="134492" y="0"/>
                  </a:lnTo>
                  <a:lnTo>
                    <a:pt x="236219" y="135636"/>
                  </a:lnTo>
                  <a:lnTo>
                    <a:pt x="240791" y="126492"/>
                  </a:lnTo>
                  <a:lnTo>
                    <a:pt x="245281" y="126492"/>
                  </a:lnTo>
                  <a:lnTo>
                    <a:pt x="149557" y="0"/>
                  </a:lnTo>
                  <a:close/>
                </a:path>
                <a:path w="254635" h="596264">
                  <a:moveTo>
                    <a:pt x="245281" y="126492"/>
                  </a:moveTo>
                  <a:lnTo>
                    <a:pt x="240791" y="126492"/>
                  </a:lnTo>
                  <a:lnTo>
                    <a:pt x="236219" y="135636"/>
                  </a:lnTo>
                  <a:lnTo>
                    <a:pt x="252201" y="135636"/>
                  </a:lnTo>
                  <a:lnTo>
                    <a:pt x="245281" y="126492"/>
                  </a:lnTo>
                  <a:close/>
                </a:path>
              </a:pathLst>
            </a:custGeom>
            <a:solidFill>
              <a:srgbClr val="000000"/>
            </a:solidFill>
          </p:spPr>
          <p:txBody>
            <a:bodyPr wrap="square" lIns="0" tIns="0" rIns="0" bIns="0" rtlCol="0"/>
            <a:lstStyle/>
            <a:p>
              <a:endParaRPr/>
            </a:p>
          </p:txBody>
        </p:sp>
        <p:sp>
          <p:nvSpPr>
            <p:cNvPr id="22" name="object 13"/>
            <p:cNvSpPr/>
            <p:nvPr/>
          </p:nvSpPr>
          <p:spPr>
            <a:xfrm>
              <a:off x="7237476" y="4056887"/>
              <a:ext cx="228600" cy="838200"/>
            </a:xfrm>
            <a:custGeom>
              <a:avLst/>
              <a:gdLst/>
              <a:ahLst/>
              <a:cxnLst/>
              <a:rect l="l" t="t" r="r" b="b"/>
              <a:pathLst>
                <a:path w="228600" h="838200">
                  <a:moveTo>
                    <a:pt x="114300" y="0"/>
                  </a:moveTo>
                  <a:lnTo>
                    <a:pt x="0" y="208787"/>
                  </a:lnTo>
                  <a:lnTo>
                    <a:pt x="57911" y="208787"/>
                  </a:lnTo>
                  <a:lnTo>
                    <a:pt x="57911" y="838199"/>
                  </a:lnTo>
                  <a:lnTo>
                    <a:pt x="172211" y="838199"/>
                  </a:lnTo>
                  <a:lnTo>
                    <a:pt x="172211" y="208787"/>
                  </a:lnTo>
                  <a:lnTo>
                    <a:pt x="228600" y="208787"/>
                  </a:lnTo>
                  <a:lnTo>
                    <a:pt x="114300" y="0"/>
                  </a:lnTo>
                  <a:close/>
                </a:path>
              </a:pathLst>
            </a:custGeom>
            <a:solidFill>
              <a:srgbClr val="5B9AD4"/>
            </a:solidFill>
          </p:spPr>
          <p:txBody>
            <a:bodyPr wrap="square" lIns="0" tIns="0" rIns="0" bIns="0" rtlCol="0"/>
            <a:lstStyle/>
            <a:p>
              <a:endParaRPr/>
            </a:p>
          </p:txBody>
        </p:sp>
        <p:sp>
          <p:nvSpPr>
            <p:cNvPr id="23" name="object 14"/>
            <p:cNvSpPr/>
            <p:nvPr/>
          </p:nvSpPr>
          <p:spPr>
            <a:xfrm>
              <a:off x="7226807" y="4043171"/>
              <a:ext cx="250190" cy="858519"/>
            </a:xfrm>
            <a:custGeom>
              <a:avLst/>
              <a:gdLst/>
              <a:ahLst/>
              <a:cxnLst/>
              <a:rect l="l" t="t" r="r" b="b"/>
              <a:pathLst>
                <a:path w="250190" h="858520">
                  <a:moveTo>
                    <a:pt x="62483" y="222503"/>
                  </a:moveTo>
                  <a:lnTo>
                    <a:pt x="62483" y="858011"/>
                  </a:lnTo>
                  <a:lnTo>
                    <a:pt x="188975" y="858011"/>
                  </a:lnTo>
                  <a:lnTo>
                    <a:pt x="188975" y="851915"/>
                  </a:lnTo>
                  <a:lnTo>
                    <a:pt x="74675" y="851915"/>
                  </a:lnTo>
                  <a:lnTo>
                    <a:pt x="68579" y="845819"/>
                  </a:lnTo>
                  <a:lnTo>
                    <a:pt x="74675" y="845819"/>
                  </a:lnTo>
                  <a:lnTo>
                    <a:pt x="74675" y="230123"/>
                  </a:lnTo>
                  <a:lnTo>
                    <a:pt x="68579" y="230123"/>
                  </a:lnTo>
                  <a:lnTo>
                    <a:pt x="62483" y="222503"/>
                  </a:lnTo>
                  <a:close/>
                </a:path>
                <a:path w="250190" h="858520">
                  <a:moveTo>
                    <a:pt x="74675" y="845819"/>
                  </a:moveTo>
                  <a:lnTo>
                    <a:pt x="68579" y="845819"/>
                  </a:lnTo>
                  <a:lnTo>
                    <a:pt x="74675" y="851915"/>
                  </a:lnTo>
                  <a:lnTo>
                    <a:pt x="74675" y="845819"/>
                  </a:lnTo>
                  <a:close/>
                </a:path>
                <a:path w="250190" h="858520">
                  <a:moveTo>
                    <a:pt x="176783" y="845819"/>
                  </a:moveTo>
                  <a:lnTo>
                    <a:pt x="74675" y="845819"/>
                  </a:lnTo>
                  <a:lnTo>
                    <a:pt x="74675" y="851915"/>
                  </a:lnTo>
                  <a:lnTo>
                    <a:pt x="176783" y="851915"/>
                  </a:lnTo>
                  <a:lnTo>
                    <a:pt x="176783" y="845819"/>
                  </a:lnTo>
                  <a:close/>
                </a:path>
                <a:path w="250190" h="858520">
                  <a:moveTo>
                    <a:pt x="229690" y="216408"/>
                  </a:moveTo>
                  <a:lnTo>
                    <a:pt x="176783" y="216408"/>
                  </a:lnTo>
                  <a:lnTo>
                    <a:pt x="176783" y="851915"/>
                  </a:lnTo>
                  <a:lnTo>
                    <a:pt x="182879" y="845819"/>
                  </a:lnTo>
                  <a:lnTo>
                    <a:pt x="188975" y="845819"/>
                  </a:lnTo>
                  <a:lnTo>
                    <a:pt x="188975" y="230123"/>
                  </a:lnTo>
                  <a:lnTo>
                    <a:pt x="182879" y="230123"/>
                  </a:lnTo>
                  <a:lnTo>
                    <a:pt x="188975" y="222503"/>
                  </a:lnTo>
                  <a:lnTo>
                    <a:pt x="233027" y="222503"/>
                  </a:lnTo>
                  <a:lnTo>
                    <a:pt x="229690" y="216408"/>
                  </a:lnTo>
                  <a:close/>
                </a:path>
                <a:path w="250190" h="858520">
                  <a:moveTo>
                    <a:pt x="188975" y="845819"/>
                  </a:moveTo>
                  <a:lnTo>
                    <a:pt x="182879" y="845819"/>
                  </a:lnTo>
                  <a:lnTo>
                    <a:pt x="176783" y="851915"/>
                  </a:lnTo>
                  <a:lnTo>
                    <a:pt x="188975" y="851915"/>
                  </a:lnTo>
                  <a:lnTo>
                    <a:pt x="188975" y="845819"/>
                  </a:lnTo>
                  <a:close/>
                </a:path>
                <a:path w="250190" h="858520">
                  <a:moveTo>
                    <a:pt x="124968" y="0"/>
                  </a:moveTo>
                  <a:lnTo>
                    <a:pt x="0" y="230123"/>
                  </a:lnTo>
                  <a:lnTo>
                    <a:pt x="62483" y="230123"/>
                  </a:lnTo>
                  <a:lnTo>
                    <a:pt x="62483" y="225551"/>
                  </a:lnTo>
                  <a:lnTo>
                    <a:pt x="16764" y="225551"/>
                  </a:lnTo>
                  <a:lnTo>
                    <a:pt x="10668" y="216408"/>
                  </a:lnTo>
                  <a:lnTo>
                    <a:pt x="21769" y="216408"/>
                  </a:lnTo>
                  <a:lnTo>
                    <a:pt x="125730" y="26507"/>
                  </a:lnTo>
                  <a:lnTo>
                    <a:pt x="120396" y="16764"/>
                  </a:lnTo>
                  <a:lnTo>
                    <a:pt x="134071" y="16764"/>
                  </a:lnTo>
                  <a:lnTo>
                    <a:pt x="124968" y="0"/>
                  </a:lnTo>
                  <a:close/>
                </a:path>
                <a:path w="250190" h="858520">
                  <a:moveTo>
                    <a:pt x="74675" y="222503"/>
                  </a:moveTo>
                  <a:lnTo>
                    <a:pt x="62483" y="222503"/>
                  </a:lnTo>
                  <a:lnTo>
                    <a:pt x="68579" y="230123"/>
                  </a:lnTo>
                  <a:lnTo>
                    <a:pt x="74675" y="230123"/>
                  </a:lnTo>
                  <a:lnTo>
                    <a:pt x="74675" y="222503"/>
                  </a:lnTo>
                  <a:close/>
                </a:path>
                <a:path w="250190" h="858520">
                  <a:moveTo>
                    <a:pt x="188975" y="222503"/>
                  </a:moveTo>
                  <a:lnTo>
                    <a:pt x="182879" y="230123"/>
                  </a:lnTo>
                  <a:lnTo>
                    <a:pt x="188975" y="230123"/>
                  </a:lnTo>
                  <a:lnTo>
                    <a:pt x="188975" y="222503"/>
                  </a:lnTo>
                  <a:close/>
                </a:path>
                <a:path w="250190" h="858520">
                  <a:moveTo>
                    <a:pt x="233027" y="222503"/>
                  </a:moveTo>
                  <a:lnTo>
                    <a:pt x="188975" y="222503"/>
                  </a:lnTo>
                  <a:lnTo>
                    <a:pt x="188975" y="230123"/>
                  </a:lnTo>
                  <a:lnTo>
                    <a:pt x="249935" y="230123"/>
                  </a:lnTo>
                  <a:lnTo>
                    <a:pt x="247453" y="225551"/>
                  </a:lnTo>
                  <a:lnTo>
                    <a:pt x="234696" y="225551"/>
                  </a:lnTo>
                  <a:lnTo>
                    <a:pt x="233027" y="222503"/>
                  </a:lnTo>
                  <a:close/>
                </a:path>
                <a:path w="250190" h="858520">
                  <a:moveTo>
                    <a:pt x="21769" y="216408"/>
                  </a:moveTo>
                  <a:lnTo>
                    <a:pt x="10668" y="216408"/>
                  </a:lnTo>
                  <a:lnTo>
                    <a:pt x="16764" y="225551"/>
                  </a:lnTo>
                  <a:lnTo>
                    <a:pt x="21769" y="216408"/>
                  </a:lnTo>
                  <a:close/>
                </a:path>
                <a:path w="250190" h="858520">
                  <a:moveTo>
                    <a:pt x="74675" y="216408"/>
                  </a:moveTo>
                  <a:lnTo>
                    <a:pt x="21769" y="216408"/>
                  </a:lnTo>
                  <a:lnTo>
                    <a:pt x="16764" y="225551"/>
                  </a:lnTo>
                  <a:lnTo>
                    <a:pt x="62483" y="225551"/>
                  </a:lnTo>
                  <a:lnTo>
                    <a:pt x="62483" y="222503"/>
                  </a:lnTo>
                  <a:lnTo>
                    <a:pt x="74675" y="222503"/>
                  </a:lnTo>
                  <a:lnTo>
                    <a:pt x="74675" y="216408"/>
                  </a:lnTo>
                  <a:close/>
                </a:path>
                <a:path w="250190" h="858520">
                  <a:moveTo>
                    <a:pt x="134071" y="16764"/>
                  </a:moveTo>
                  <a:lnTo>
                    <a:pt x="131064" y="16764"/>
                  </a:lnTo>
                  <a:lnTo>
                    <a:pt x="125729" y="26507"/>
                  </a:lnTo>
                  <a:lnTo>
                    <a:pt x="234696" y="225551"/>
                  </a:lnTo>
                  <a:lnTo>
                    <a:pt x="239268" y="216408"/>
                  </a:lnTo>
                  <a:lnTo>
                    <a:pt x="242487" y="216408"/>
                  </a:lnTo>
                  <a:lnTo>
                    <a:pt x="134071" y="16764"/>
                  </a:lnTo>
                  <a:close/>
                </a:path>
                <a:path w="250190" h="858520">
                  <a:moveTo>
                    <a:pt x="242487" y="216408"/>
                  </a:moveTo>
                  <a:lnTo>
                    <a:pt x="239268" y="216408"/>
                  </a:lnTo>
                  <a:lnTo>
                    <a:pt x="234696" y="225551"/>
                  </a:lnTo>
                  <a:lnTo>
                    <a:pt x="247453" y="225551"/>
                  </a:lnTo>
                  <a:lnTo>
                    <a:pt x="242487" y="216408"/>
                  </a:lnTo>
                  <a:close/>
                </a:path>
                <a:path w="250190" h="858520">
                  <a:moveTo>
                    <a:pt x="131064" y="16764"/>
                  </a:moveTo>
                  <a:lnTo>
                    <a:pt x="120396" y="16764"/>
                  </a:lnTo>
                  <a:lnTo>
                    <a:pt x="125729" y="26507"/>
                  </a:lnTo>
                  <a:lnTo>
                    <a:pt x="131064" y="16764"/>
                  </a:lnTo>
                  <a:close/>
                </a:path>
              </a:pathLst>
            </a:custGeom>
            <a:solidFill>
              <a:srgbClr val="000000"/>
            </a:solidFill>
          </p:spPr>
          <p:txBody>
            <a:bodyPr wrap="square" lIns="0" tIns="0" rIns="0" bIns="0" rtlCol="0"/>
            <a:lstStyle/>
            <a:p>
              <a:endParaRPr/>
            </a:p>
          </p:txBody>
        </p:sp>
        <p:sp>
          <p:nvSpPr>
            <p:cNvPr id="24" name="object 15"/>
            <p:cNvSpPr/>
            <p:nvPr/>
          </p:nvSpPr>
          <p:spPr>
            <a:xfrm>
              <a:off x="5387339" y="6573011"/>
              <a:ext cx="975360" cy="228600"/>
            </a:xfrm>
            <a:custGeom>
              <a:avLst/>
              <a:gdLst/>
              <a:ahLst/>
              <a:cxnLst/>
              <a:rect l="l" t="t" r="r" b="b"/>
              <a:pathLst>
                <a:path w="975360" h="228600">
                  <a:moveTo>
                    <a:pt x="731519" y="0"/>
                  </a:moveTo>
                  <a:lnTo>
                    <a:pt x="731519" y="56388"/>
                  </a:lnTo>
                  <a:lnTo>
                    <a:pt x="0" y="56388"/>
                  </a:lnTo>
                  <a:lnTo>
                    <a:pt x="0" y="170688"/>
                  </a:lnTo>
                  <a:lnTo>
                    <a:pt x="731519" y="170688"/>
                  </a:lnTo>
                  <a:lnTo>
                    <a:pt x="731519" y="228600"/>
                  </a:lnTo>
                  <a:lnTo>
                    <a:pt x="975359" y="114300"/>
                  </a:lnTo>
                  <a:lnTo>
                    <a:pt x="731519" y="0"/>
                  </a:lnTo>
                  <a:close/>
                </a:path>
              </a:pathLst>
            </a:custGeom>
            <a:solidFill>
              <a:srgbClr val="5B9AD4"/>
            </a:solidFill>
          </p:spPr>
          <p:txBody>
            <a:bodyPr wrap="square" lIns="0" tIns="0" rIns="0" bIns="0" rtlCol="0"/>
            <a:lstStyle/>
            <a:p>
              <a:endParaRPr/>
            </a:p>
          </p:txBody>
        </p:sp>
        <p:sp>
          <p:nvSpPr>
            <p:cNvPr id="25" name="object 16"/>
            <p:cNvSpPr/>
            <p:nvPr/>
          </p:nvSpPr>
          <p:spPr>
            <a:xfrm>
              <a:off x="5381243" y="6562343"/>
              <a:ext cx="996950" cy="250190"/>
            </a:xfrm>
            <a:custGeom>
              <a:avLst/>
              <a:gdLst/>
              <a:ahLst/>
              <a:cxnLst/>
              <a:rect l="l" t="t" r="r" b="b"/>
              <a:pathLst>
                <a:path w="996950" h="250190">
                  <a:moveTo>
                    <a:pt x="731519" y="181355"/>
                  </a:moveTo>
                  <a:lnTo>
                    <a:pt x="731519" y="249935"/>
                  </a:lnTo>
                  <a:lnTo>
                    <a:pt x="754156" y="239267"/>
                  </a:lnTo>
                  <a:lnTo>
                    <a:pt x="743711" y="239267"/>
                  </a:lnTo>
                  <a:lnTo>
                    <a:pt x="736091" y="233171"/>
                  </a:lnTo>
                  <a:lnTo>
                    <a:pt x="743711" y="229600"/>
                  </a:lnTo>
                  <a:lnTo>
                    <a:pt x="743711" y="188975"/>
                  </a:lnTo>
                  <a:lnTo>
                    <a:pt x="737615" y="188975"/>
                  </a:lnTo>
                  <a:lnTo>
                    <a:pt x="731519" y="181355"/>
                  </a:lnTo>
                  <a:close/>
                </a:path>
                <a:path w="996950" h="250190">
                  <a:moveTo>
                    <a:pt x="743711" y="229600"/>
                  </a:moveTo>
                  <a:lnTo>
                    <a:pt x="736091" y="233171"/>
                  </a:lnTo>
                  <a:lnTo>
                    <a:pt x="743711" y="239267"/>
                  </a:lnTo>
                  <a:lnTo>
                    <a:pt x="743711" y="229600"/>
                  </a:lnTo>
                  <a:close/>
                </a:path>
                <a:path w="996950" h="250190">
                  <a:moveTo>
                    <a:pt x="966927" y="124967"/>
                  </a:moveTo>
                  <a:lnTo>
                    <a:pt x="743711" y="229600"/>
                  </a:lnTo>
                  <a:lnTo>
                    <a:pt x="743711" y="239267"/>
                  </a:lnTo>
                  <a:lnTo>
                    <a:pt x="754156" y="239267"/>
                  </a:lnTo>
                  <a:lnTo>
                    <a:pt x="983760" y="131063"/>
                  </a:lnTo>
                  <a:lnTo>
                    <a:pt x="979931" y="131063"/>
                  </a:lnTo>
                  <a:lnTo>
                    <a:pt x="966927" y="124967"/>
                  </a:lnTo>
                  <a:close/>
                </a:path>
                <a:path w="996950" h="250190">
                  <a:moveTo>
                    <a:pt x="731519" y="60959"/>
                  </a:moveTo>
                  <a:lnTo>
                    <a:pt x="0" y="60959"/>
                  </a:lnTo>
                  <a:lnTo>
                    <a:pt x="0" y="188975"/>
                  </a:lnTo>
                  <a:lnTo>
                    <a:pt x="731519" y="188975"/>
                  </a:lnTo>
                  <a:lnTo>
                    <a:pt x="731519" y="181355"/>
                  </a:lnTo>
                  <a:lnTo>
                    <a:pt x="12191" y="181355"/>
                  </a:lnTo>
                  <a:lnTo>
                    <a:pt x="6096" y="175259"/>
                  </a:lnTo>
                  <a:lnTo>
                    <a:pt x="12191" y="175259"/>
                  </a:lnTo>
                  <a:lnTo>
                    <a:pt x="12191" y="74675"/>
                  </a:lnTo>
                  <a:lnTo>
                    <a:pt x="6096" y="74675"/>
                  </a:lnTo>
                  <a:lnTo>
                    <a:pt x="12191" y="67055"/>
                  </a:lnTo>
                  <a:lnTo>
                    <a:pt x="731519" y="67055"/>
                  </a:lnTo>
                  <a:lnTo>
                    <a:pt x="731519" y="60959"/>
                  </a:lnTo>
                  <a:close/>
                </a:path>
                <a:path w="996950" h="250190">
                  <a:moveTo>
                    <a:pt x="743711" y="175259"/>
                  </a:moveTo>
                  <a:lnTo>
                    <a:pt x="12191" y="175259"/>
                  </a:lnTo>
                  <a:lnTo>
                    <a:pt x="12191" y="181355"/>
                  </a:lnTo>
                  <a:lnTo>
                    <a:pt x="731519" y="181355"/>
                  </a:lnTo>
                  <a:lnTo>
                    <a:pt x="737615" y="188975"/>
                  </a:lnTo>
                  <a:lnTo>
                    <a:pt x="743711" y="188975"/>
                  </a:lnTo>
                  <a:lnTo>
                    <a:pt x="743711" y="175259"/>
                  </a:lnTo>
                  <a:close/>
                </a:path>
                <a:path w="996950" h="250190">
                  <a:moveTo>
                    <a:pt x="12191" y="175259"/>
                  </a:moveTo>
                  <a:lnTo>
                    <a:pt x="6096" y="175259"/>
                  </a:lnTo>
                  <a:lnTo>
                    <a:pt x="12191" y="181355"/>
                  </a:lnTo>
                  <a:lnTo>
                    <a:pt x="12191" y="175259"/>
                  </a:lnTo>
                  <a:close/>
                </a:path>
                <a:path w="996950" h="250190">
                  <a:moveTo>
                    <a:pt x="979931" y="118871"/>
                  </a:moveTo>
                  <a:lnTo>
                    <a:pt x="966927" y="124967"/>
                  </a:lnTo>
                  <a:lnTo>
                    <a:pt x="979931" y="131063"/>
                  </a:lnTo>
                  <a:lnTo>
                    <a:pt x="979931" y="118871"/>
                  </a:lnTo>
                  <a:close/>
                </a:path>
                <a:path w="996950" h="250190">
                  <a:moveTo>
                    <a:pt x="983760" y="118871"/>
                  </a:moveTo>
                  <a:lnTo>
                    <a:pt x="979931" y="118871"/>
                  </a:lnTo>
                  <a:lnTo>
                    <a:pt x="979931" y="131063"/>
                  </a:lnTo>
                  <a:lnTo>
                    <a:pt x="983760" y="131063"/>
                  </a:lnTo>
                  <a:lnTo>
                    <a:pt x="996695" y="124967"/>
                  </a:lnTo>
                  <a:lnTo>
                    <a:pt x="983760" y="118871"/>
                  </a:lnTo>
                  <a:close/>
                </a:path>
                <a:path w="996950" h="250190">
                  <a:moveTo>
                    <a:pt x="754156" y="10667"/>
                  </a:moveTo>
                  <a:lnTo>
                    <a:pt x="743711" y="10667"/>
                  </a:lnTo>
                  <a:lnTo>
                    <a:pt x="743711" y="20335"/>
                  </a:lnTo>
                  <a:lnTo>
                    <a:pt x="966927" y="124967"/>
                  </a:lnTo>
                  <a:lnTo>
                    <a:pt x="979931" y="118871"/>
                  </a:lnTo>
                  <a:lnTo>
                    <a:pt x="983760" y="118871"/>
                  </a:lnTo>
                  <a:lnTo>
                    <a:pt x="754156" y="10667"/>
                  </a:lnTo>
                  <a:close/>
                </a:path>
                <a:path w="996950" h="250190">
                  <a:moveTo>
                    <a:pt x="12191" y="67055"/>
                  </a:moveTo>
                  <a:lnTo>
                    <a:pt x="6096" y="74675"/>
                  </a:lnTo>
                  <a:lnTo>
                    <a:pt x="12191" y="74675"/>
                  </a:lnTo>
                  <a:lnTo>
                    <a:pt x="12191" y="67055"/>
                  </a:lnTo>
                  <a:close/>
                </a:path>
                <a:path w="996950" h="250190">
                  <a:moveTo>
                    <a:pt x="743711" y="60959"/>
                  </a:moveTo>
                  <a:lnTo>
                    <a:pt x="737615" y="60959"/>
                  </a:lnTo>
                  <a:lnTo>
                    <a:pt x="731519" y="67055"/>
                  </a:lnTo>
                  <a:lnTo>
                    <a:pt x="12191" y="67055"/>
                  </a:lnTo>
                  <a:lnTo>
                    <a:pt x="12191" y="74675"/>
                  </a:lnTo>
                  <a:lnTo>
                    <a:pt x="743711" y="74675"/>
                  </a:lnTo>
                  <a:lnTo>
                    <a:pt x="743711" y="60959"/>
                  </a:lnTo>
                  <a:close/>
                </a:path>
                <a:path w="996950" h="250190">
                  <a:moveTo>
                    <a:pt x="731519" y="0"/>
                  </a:moveTo>
                  <a:lnTo>
                    <a:pt x="731519" y="67055"/>
                  </a:lnTo>
                  <a:lnTo>
                    <a:pt x="737615" y="60959"/>
                  </a:lnTo>
                  <a:lnTo>
                    <a:pt x="743711" y="60959"/>
                  </a:lnTo>
                  <a:lnTo>
                    <a:pt x="743711" y="20335"/>
                  </a:lnTo>
                  <a:lnTo>
                    <a:pt x="736091" y="16763"/>
                  </a:lnTo>
                  <a:lnTo>
                    <a:pt x="743711" y="10667"/>
                  </a:lnTo>
                  <a:lnTo>
                    <a:pt x="754156" y="10667"/>
                  </a:lnTo>
                  <a:lnTo>
                    <a:pt x="731519" y="0"/>
                  </a:lnTo>
                  <a:close/>
                </a:path>
                <a:path w="996950" h="250190">
                  <a:moveTo>
                    <a:pt x="743711" y="10667"/>
                  </a:moveTo>
                  <a:lnTo>
                    <a:pt x="736091" y="16763"/>
                  </a:lnTo>
                  <a:lnTo>
                    <a:pt x="743711" y="20335"/>
                  </a:lnTo>
                  <a:lnTo>
                    <a:pt x="743711" y="10667"/>
                  </a:lnTo>
                  <a:close/>
                </a:path>
              </a:pathLst>
            </a:custGeom>
            <a:solidFill>
              <a:srgbClr val="000000"/>
            </a:solidFill>
          </p:spPr>
          <p:txBody>
            <a:bodyPr wrap="square" lIns="0" tIns="0" rIns="0" bIns="0" rtlCol="0"/>
            <a:lstStyle/>
            <a:p>
              <a:endParaRPr/>
            </a:p>
          </p:txBody>
        </p:sp>
      </p:grpSp>
      <p:sp>
        <p:nvSpPr>
          <p:cNvPr id="26" name="Rectangle 25"/>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spTree>
    <p:extLst>
      <p:ext uri="{BB962C8B-B14F-4D97-AF65-F5344CB8AC3E}">
        <p14:creationId xmlns:p14="http://schemas.microsoft.com/office/powerpoint/2010/main" val="1387485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03433190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7255"/>
            <a:ext cx="5257800" cy="1325563"/>
          </a:xfrm>
        </p:spPr>
        <p:txBody>
          <a:bodyPr>
            <a:normAutofit/>
          </a:bodyPr>
          <a:lstStyle/>
          <a:p>
            <a:r>
              <a:rPr lang="en-US" sz="2800" dirty="0" err="1">
                <a:latin typeface="Times New Roman" panose="02020603050405020304" pitchFamily="18" charset="0"/>
                <a:cs typeface="Times New Roman" panose="02020603050405020304" pitchFamily="18" charset="0"/>
              </a:rPr>
              <a:t>Postinfarction</a:t>
            </a:r>
            <a:r>
              <a:rPr lang="en-US" sz="2800" dirty="0">
                <a:latin typeface="Times New Roman" panose="02020603050405020304" pitchFamily="18" charset="0"/>
                <a:cs typeface="Times New Roman" panose="02020603050405020304" pitchFamily="18" charset="0"/>
              </a:rPr>
              <a:t> scar of the </a:t>
            </a:r>
            <a:r>
              <a:rPr lang="en-US" sz="2800" dirty="0" smtClean="0">
                <a:latin typeface="Times New Roman" panose="02020603050405020304" pitchFamily="18" charset="0"/>
                <a:cs typeface="Times New Roman" panose="02020603050405020304" pitchFamily="18" charset="0"/>
              </a:rPr>
              <a:t>kidney</a:t>
            </a: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dirty="0"/>
          </a:p>
        </p:txBody>
      </p:sp>
      <p:sp>
        <p:nvSpPr>
          <p:cNvPr id="26" name="Rectangle 25"/>
          <p:cNvSpPr/>
          <p:nvPr/>
        </p:nvSpPr>
        <p:spPr>
          <a:xfrm>
            <a:off x="0" y="0"/>
            <a:ext cx="6096000" cy="1172108"/>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30" dirty="0">
                <a:latin typeface="Times New Roman"/>
                <a:cs typeface="Times New Roman"/>
              </a:rPr>
              <a:t>INFARCTUS</a:t>
            </a:r>
            <a:endParaRPr lang="en-US" sz="3400" dirty="0"/>
          </a:p>
        </p:txBody>
      </p:sp>
      <p:grpSp>
        <p:nvGrpSpPr>
          <p:cNvPr id="27" name="object 3"/>
          <p:cNvGrpSpPr/>
          <p:nvPr/>
        </p:nvGrpSpPr>
        <p:grpSpPr>
          <a:xfrm>
            <a:off x="1302434" y="2146720"/>
            <a:ext cx="9121726" cy="4683760"/>
            <a:chOff x="1752600" y="2002535"/>
            <a:chExt cx="6400800" cy="4683760"/>
          </a:xfrm>
        </p:grpSpPr>
        <p:pic>
          <p:nvPicPr>
            <p:cNvPr id="28" name="object 4"/>
            <p:cNvPicPr/>
            <p:nvPr/>
          </p:nvPicPr>
          <p:blipFill>
            <a:blip r:embed="rId2" cstate="print"/>
            <a:stretch>
              <a:fillRect/>
            </a:stretch>
          </p:blipFill>
          <p:spPr>
            <a:xfrm>
              <a:off x="1752600" y="2002535"/>
              <a:ext cx="6400800" cy="4683252"/>
            </a:xfrm>
            <a:prstGeom prst="rect">
              <a:avLst/>
            </a:prstGeom>
          </p:spPr>
        </p:pic>
        <p:sp>
          <p:nvSpPr>
            <p:cNvPr id="29" name="object 5"/>
            <p:cNvSpPr/>
            <p:nvPr/>
          </p:nvSpPr>
          <p:spPr>
            <a:xfrm>
              <a:off x="6324600" y="3962400"/>
              <a:ext cx="1393190" cy="381000"/>
            </a:xfrm>
            <a:custGeom>
              <a:avLst/>
              <a:gdLst/>
              <a:ahLst/>
              <a:cxnLst/>
              <a:rect l="l" t="t" r="r" b="b"/>
              <a:pathLst>
                <a:path w="1393190" h="381000">
                  <a:moveTo>
                    <a:pt x="1239011" y="0"/>
                  </a:moveTo>
                  <a:lnTo>
                    <a:pt x="0" y="190500"/>
                  </a:lnTo>
                  <a:lnTo>
                    <a:pt x="1239011" y="380999"/>
                  </a:lnTo>
                  <a:lnTo>
                    <a:pt x="1239011" y="286512"/>
                  </a:lnTo>
                  <a:lnTo>
                    <a:pt x="1392935" y="286512"/>
                  </a:lnTo>
                  <a:lnTo>
                    <a:pt x="1392935" y="96012"/>
                  </a:lnTo>
                  <a:lnTo>
                    <a:pt x="1239011" y="96012"/>
                  </a:lnTo>
                  <a:lnTo>
                    <a:pt x="1239011" y="0"/>
                  </a:lnTo>
                  <a:close/>
                </a:path>
              </a:pathLst>
            </a:custGeom>
            <a:solidFill>
              <a:srgbClr val="5B9AD4"/>
            </a:solidFill>
          </p:spPr>
          <p:txBody>
            <a:bodyPr wrap="square" lIns="0" tIns="0" rIns="0" bIns="0" rtlCol="0"/>
            <a:lstStyle/>
            <a:p>
              <a:endParaRPr/>
            </a:p>
          </p:txBody>
        </p:sp>
        <p:sp>
          <p:nvSpPr>
            <p:cNvPr id="30" name="object 6"/>
            <p:cNvSpPr/>
            <p:nvPr/>
          </p:nvSpPr>
          <p:spPr>
            <a:xfrm>
              <a:off x="6283451" y="3956303"/>
              <a:ext cx="1440180" cy="394970"/>
            </a:xfrm>
            <a:custGeom>
              <a:avLst/>
              <a:gdLst/>
              <a:ahLst/>
              <a:cxnLst/>
              <a:rect l="l" t="t" r="r" b="b"/>
              <a:pathLst>
                <a:path w="1440179" h="394970">
                  <a:moveTo>
                    <a:pt x="87276" y="197357"/>
                  </a:moveTo>
                  <a:lnTo>
                    <a:pt x="46074" y="203692"/>
                  </a:lnTo>
                  <a:lnTo>
                    <a:pt x="1286255" y="394715"/>
                  </a:lnTo>
                  <a:lnTo>
                    <a:pt x="1286255" y="387095"/>
                  </a:lnTo>
                  <a:lnTo>
                    <a:pt x="1274063" y="387095"/>
                  </a:lnTo>
                  <a:lnTo>
                    <a:pt x="1274063" y="379828"/>
                  </a:lnTo>
                  <a:lnTo>
                    <a:pt x="87276" y="197357"/>
                  </a:lnTo>
                  <a:close/>
                </a:path>
                <a:path w="1440179" h="394970">
                  <a:moveTo>
                    <a:pt x="1274063" y="379828"/>
                  </a:moveTo>
                  <a:lnTo>
                    <a:pt x="1274063" y="387095"/>
                  </a:lnTo>
                  <a:lnTo>
                    <a:pt x="1281683" y="380999"/>
                  </a:lnTo>
                  <a:lnTo>
                    <a:pt x="1274063" y="379828"/>
                  </a:lnTo>
                  <a:close/>
                </a:path>
                <a:path w="1440179" h="394970">
                  <a:moveTo>
                    <a:pt x="1427987" y="286512"/>
                  </a:moveTo>
                  <a:lnTo>
                    <a:pt x="1274063" y="286512"/>
                  </a:lnTo>
                  <a:lnTo>
                    <a:pt x="1274063" y="379828"/>
                  </a:lnTo>
                  <a:lnTo>
                    <a:pt x="1281683" y="380999"/>
                  </a:lnTo>
                  <a:lnTo>
                    <a:pt x="1274063" y="387095"/>
                  </a:lnTo>
                  <a:lnTo>
                    <a:pt x="1286255" y="387095"/>
                  </a:lnTo>
                  <a:lnTo>
                    <a:pt x="1286255" y="298703"/>
                  </a:lnTo>
                  <a:lnTo>
                    <a:pt x="1280159" y="298703"/>
                  </a:lnTo>
                  <a:lnTo>
                    <a:pt x="1286255" y="292608"/>
                  </a:lnTo>
                  <a:lnTo>
                    <a:pt x="1427987" y="292608"/>
                  </a:lnTo>
                  <a:lnTo>
                    <a:pt x="1427987" y="286512"/>
                  </a:lnTo>
                  <a:close/>
                </a:path>
                <a:path w="1440179" h="394970">
                  <a:moveTo>
                    <a:pt x="1286255" y="292608"/>
                  </a:moveTo>
                  <a:lnTo>
                    <a:pt x="1280159" y="298703"/>
                  </a:lnTo>
                  <a:lnTo>
                    <a:pt x="1286255" y="298703"/>
                  </a:lnTo>
                  <a:lnTo>
                    <a:pt x="1286255" y="292608"/>
                  </a:lnTo>
                  <a:close/>
                </a:path>
                <a:path w="1440179" h="394970">
                  <a:moveTo>
                    <a:pt x="1440179" y="286512"/>
                  </a:moveTo>
                  <a:lnTo>
                    <a:pt x="1434083" y="286512"/>
                  </a:lnTo>
                  <a:lnTo>
                    <a:pt x="1427987" y="292608"/>
                  </a:lnTo>
                  <a:lnTo>
                    <a:pt x="1286255" y="292608"/>
                  </a:lnTo>
                  <a:lnTo>
                    <a:pt x="1286255" y="298703"/>
                  </a:lnTo>
                  <a:lnTo>
                    <a:pt x="1440179" y="298703"/>
                  </a:lnTo>
                  <a:lnTo>
                    <a:pt x="1440179" y="286512"/>
                  </a:lnTo>
                  <a:close/>
                </a:path>
                <a:path w="1440179" h="394970">
                  <a:moveTo>
                    <a:pt x="1427987" y="102108"/>
                  </a:moveTo>
                  <a:lnTo>
                    <a:pt x="1427987" y="292608"/>
                  </a:lnTo>
                  <a:lnTo>
                    <a:pt x="1434083" y="286512"/>
                  </a:lnTo>
                  <a:lnTo>
                    <a:pt x="1440179" y="286512"/>
                  </a:lnTo>
                  <a:lnTo>
                    <a:pt x="1440179" y="108203"/>
                  </a:lnTo>
                  <a:lnTo>
                    <a:pt x="1434083" y="108203"/>
                  </a:lnTo>
                  <a:lnTo>
                    <a:pt x="1427987" y="102108"/>
                  </a:lnTo>
                  <a:close/>
                </a:path>
                <a:path w="1440179" h="394970">
                  <a:moveTo>
                    <a:pt x="42671" y="203168"/>
                  </a:moveTo>
                  <a:lnTo>
                    <a:pt x="42671" y="204215"/>
                  </a:lnTo>
                  <a:lnTo>
                    <a:pt x="46074" y="203692"/>
                  </a:lnTo>
                  <a:lnTo>
                    <a:pt x="42671" y="203168"/>
                  </a:lnTo>
                  <a:close/>
                </a:path>
                <a:path w="1440179" h="394970">
                  <a:moveTo>
                    <a:pt x="42671" y="190500"/>
                  </a:moveTo>
                  <a:lnTo>
                    <a:pt x="42671" y="203168"/>
                  </a:lnTo>
                  <a:lnTo>
                    <a:pt x="46074" y="203692"/>
                  </a:lnTo>
                  <a:lnTo>
                    <a:pt x="87276" y="197357"/>
                  </a:lnTo>
                  <a:lnTo>
                    <a:pt x="42671" y="190500"/>
                  </a:lnTo>
                  <a:close/>
                </a:path>
                <a:path w="1440179" h="394970">
                  <a:moveTo>
                    <a:pt x="1286255" y="0"/>
                  </a:moveTo>
                  <a:lnTo>
                    <a:pt x="0" y="196596"/>
                  </a:lnTo>
                  <a:lnTo>
                    <a:pt x="42671" y="203168"/>
                  </a:lnTo>
                  <a:lnTo>
                    <a:pt x="42671" y="190500"/>
                  </a:lnTo>
                  <a:lnTo>
                    <a:pt x="131880" y="190500"/>
                  </a:lnTo>
                  <a:lnTo>
                    <a:pt x="1274063" y="14887"/>
                  </a:lnTo>
                  <a:lnTo>
                    <a:pt x="1274063" y="6096"/>
                  </a:lnTo>
                  <a:lnTo>
                    <a:pt x="1286255" y="6096"/>
                  </a:lnTo>
                  <a:lnTo>
                    <a:pt x="1286255" y="0"/>
                  </a:lnTo>
                  <a:close/>
                </a:path>
                <a:path w="1440179" h="394970">
                  <a:moveTo>
                    <a:pt x="131880" y="190500"/>
                  </a:moveTo>
                  <a:lnTo>
                    <a:pt x="42671" y="190500"/>
                  </a:lnTo>
                  <a:lnTo>
                    <a:pt x="87276" y="197357"/>
                  </a:lnTo>
                  <a:lnTo>
                    <a:pt x="131880" y="190500"/>
                  </a:lnTo>
                  <a:close/>
                </a:path>
                <a:path w="1440179" h="394970">
                  <a:moveTo>
                    <a:pt x="1286255" y="6096"/>
                  </a:moveTo>
                  <a:lnTo>
                    <a:pt x="1274063" y="6096"/>
                  </a:lnTo>
                  <a:lnTo>
                    <a:pt x="1281683" y="13715"/>
                  </a:lnTo>
                  <a:lnTo>
                    <a:pt x="1274063" y="14887"/>
                  </a:lnTo>
                  <a:lnTo>
                    <a:pt x="1274063" y="108203"/>
                  </a:lnTo>
                  <a:lnTo>
                    <a:pt x="1427987" y="108203"/>
                  </a:lnTo>
                  <a:lnTo>
                    <a:pt x="1427987" y="102108"/>
                  </a:lnTo>
                  <a:lnTo>
                    <a:pt x="1286255" y="102108"/>
                  </a:lnTo>
                  <a:lnTo>
                    <a:pt x="1280159" y="96012"/>
                  </a:lnTo>
                  <a:lnTo>
                    <a:pt x="1286255" y="96012"/>
                  </a:lnTo>
                  <a:lnTo>
                    <a:pt x="1286255" y="6096"/>
                  </a:lnTo>
                  <a:close/>
                </a:path>
                <a:path w="1440179" h="394970">
                  <a:moveTo>
                    <a:pt x="1440179" y="96012"/>
                  </a:moveTo>
                  <a:lnTo>
                    <a:pt x="1286255" y="96012"/>
                  </a:lnTo>
                  <a:lnTo>
                    <a:pt x="1286255" y="102108"/>
                  </a:lnTo>
                  <a:lnTo>
                    <a:pt x="1427987" y="102108"/>
                  </a:lnTo>
                  <a:lnTo>
                    <a:pt x="1434083" y="108203"/>
                  </a:lnTo>
                  <a:lnTo>
                    <a:pt x="1440179" y="108203"/>
                  </a:lnTo>
                  <a:lnTo>
                    <a:pt x="1440179" y="96012"/>
                  </a:lnTo>
                  <a:close/>
                </a:path>
                <a:path w="1440179" h="394970">
                  <a:moveTo>
                    <a:pt x="1286255" y="96012"/>
                  </a:moveTo>
                  <a:lnTo>
                    <a:pt x="1280159" y="96012"/>
                  </a:lnTo>
                  <a:lnTo>
                    <a:pt x="1286255" y="102108"/>
                  </a:lnTo>
                  <a:lnTo>
                    <a:pt x="1286255" y="96012"/>
                  </a:lnTo>
                  <a:close/>
                </a:path>
                <a:path w="1440179" h="394970">
                  <a:moveTo>
                    <a:pt x="1274063" y="6096"/>
                  </a:moveTo>
                  <a:lnTo>
                    <a:pt x="1274063" y="14887"/>
                  </a:lnTo>
                  <a:lnTo>
                    <a:pt x="1281683" y="13715"/>
                  </a:lnTo>
                  <a:lnTo>
                    <a:pt x="1274063" y="6096"/>
                  </a:lnTo>
                  <a:close/>
                </a:path>
              </a:pathLst>
            </a:custGeom>
            <a:solidFill>
              <a:srgbClr val="000000"/>
            </a:solidFill>
          </p:spPr>
          <p:txBody>
            <a:bodyPr wrap="square" lIns="0" tIns="0" rIns="0" bIns="0" rtlCol="0"/>
            <a:lstStyle/>
            <a:p>
              <a:endParaRPr/>
            </a:p>
          </p:txBody>
        </p:sp>
      </p:grpSp>
    </p:spTree>
    <p:extLst>
      <p:ext uri="{BB962C8B-B14F-4D97-AF65-F5344CB8AC3E}">
        <p14:creationId xmlns:p14="http://schemas.microsoft.com/office/powerpoint/2010/main" val="21037351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5"/>
            <a:ext cx="7090117" cy="4351338"/>
          </a:xfrm>
        </p:spPr>
        <p:txBody>
          <a:bodyPr>
            <a:normAutofit fontScale="92500" lnSpcReduction="10000"/>
          </a:bodyPr>
          <a:lstStyle/>
          <a:p>
            <a:pPr marL="0" indent="0">
              <a:buNone/>
            </a:pPr>
            <a:r>
              <a:rPr lang="en-US" b="1" dirty="0">
                <a:solidFill>
                  <a:srgbClr val="C00000"/>
                </a:solidFill>
                <a:latin typeface="Times New Roman" panose="02020603050405020304" pitchFamily="18" charset="0"/>
                <a:cs typeface="Times New Roman" panose="02020603050405020304" pitchFamily="18" charset="0"/>
              </a:rPr>
              <a:t>VITAL BLOOD COAGULATION IN BLOOD VESSELS AND HEART.</a:t>
            </a:r>
          </a:p>
          <a:p>
            <a:pPr marL="0" indent="0">
              <a:buNone/>
            </a:pP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conditions for the occurrence of thrombosis are </a:t>
            </a:r>
            <a:r>
              <a:rPr lang="en-US" dirty="0" smtClean="0">
                <a:latin typeface="Times New Roman" panose="02020603050405020304" pitchFamily="18" charset="0"/>
                <a:cs typeface="Times New Roman" panose="02020603050405020304" pitchFamily="18" charset="0"/>
              </a:rPr>
              <a:t>defined with</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               </a:t>
            </a:r>
            <a:r>
              <a:rPr lang="en-US" b="1" dirty="0" smtClean="0">
                <a:solidFill>
                  <a:srgbClr val="C00000"/>
                </a:solidFill>
                <a:latin typeface="Times New Roman" panose="02020603050405020304" pitchFamily="18" charset="0"/>
                <a:cs typeface="Times New Roman" panose="02020603050405020304" pitchFamily="18" charset="0"/>
              </a:rPr>
              <a:t>Virchow's </a:t>
            </a:r>
            <a:r>
              <a:rPr lang="en-US" b="1" dirty="0">
                <a:solidFill>
                  <a:srgbClr val="C00000"/>
                </a:solidFill>
                <a:latin typeface="Times New Roman" panose="02020603050405020304" pitchFamily="18" charset="0"/>
                <a:cs typeface="Times New Roman" panose="02020603050405020304" pitchFamily="18" charset="0"/>
              </a:rPr>
              <a:t>TRIASS:</a:t>
            </a:r>
          </a:p>
          <a:p>
            <a:pPr marL="0" indent="0">
              <a:buNone/>
            </a:pPr>
            <a:r>
              <a:rPr lang="en-US" dirty="0">
                <a:latin typeface="Times New Roman" panose="02020603050405020304" pitchFamily="18" charset="0"/>
                <a:cs typeface="Times New Roman" panose="02020603050405020304" pitchFamily="18" charset="0"/>
              </a:rPr>
              <a:t>CHANGES IN THE BLOOD VESSEL WALL</a:t>
            </a:r>
          </a:p>
          <a:p>
            <a:pPr marL="0" indent="0">
              <a:buNone/>
            </a:pPr>
            <a:r>
              <a:rPr lang="en-US" dirty="0">
                <a:latin typeface="Times New Roman" panose="02020603050405020304" pitchFamily="18" charset="0"/>
                <a:cs typeface="Times New Roman" panose="02020603050405020304" pitchFamily="18" charset="0"/>
              </a:rPr>
              <a:t>CHANGES IN BLOOD FLOW</a:t>
            </a:r>
          </a:p>
          <a:p>
            <a:pPr marL="0" indent="0">
              <a:buNone/>
            </a:pPr>
            <a:r>
              <a:rPr lang="en-US" dirty="0">
                <a:latin typeface="Times New Roman" panose="02020603050405020304" pitchFamily="18" charset="0"/>
                <a:cs typeface="Times New Roman" panose="02020603050405020304" pitchFamily="18" charset="0"/>
              </a:rPr>
              <a:t>CHANGES IN BLOOD COMPOSITION</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a:latin typeface="Times New Roman"/>
                <a:cs typeface="Times New Roman"/>
              </a:rPr>
              <a:t>TROMBOSIS</a:t>
            </a:r>
            <a:endParaRPr lang="en-US" sz="3400" dirty="0"/>
          </a:p>
        </p:txBody>
      </p:sp>
      <p:pic>
        <p:nvPicPr>
          <p:cNvPr id="7" name="object 4"/>
          <p:cNvPicPr/>
          <p:nvPr/>
        </p:nvPicPr>
        <p:blipFill>
          <a:blip r:embed="rId2" cstate="print"/>
          <a:stretch>
            <a:fillRect/>
          </a:stretch>
        </p:blipFill>
        <p:spPr>
          <a:xfrm>
            <a:off x="7230794" y="1825626"/>
            <a:ext cx="4961206" cy="4743986"/>
          </a:xfrm>
          <a:prstGeom prst="rect">
            <a:avLst/>
          </a:prstGeom>
        </p:spPr>
      </p:pic>
    </p:spTree>
    <p:extLst>
      <p:ext uri="{BB962C8B-B14F-4D97-AF65-F5344CB8AC3E}">
        <p14:creationId xmlns:p14="http://schemas.microsoft.com/office/powerpoint/2010/main" val="18991946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5"/>
            <a:ext cx="7090117" cy="4351338"/>
          </a:xfrm>
        </p:spPr>
        <p:txBody>
          <a:bodyPr>
            <a:normAutofit fontScale="85000" lnSpcReduction="20000"/>
          </a:bodyPr>
          <a:lstStyle/>
          <a:p>
            <a:pPr marL="514350" indent="-514350">
              <a:buAutoNum type="arabicPeriod"/>
            </a:pPr>
            <a:r>
              <a:rPr lang="en-US" dirty="0" smtClean="0">
                <a:latin typeface="Times New Roman" panose="02020603050405020304" pitchFamily="18" charset="0"/>
                <a:cs typeface="Times New Roman" panose="02020603050405020304" pitchFamily="18" charset="0"/>
              </a:rPr>
              <a:t>ANTI – THROMBOCYTE </a:t>
            </a:r>
            <a:r>
              <a:rPr lang="en-US" dirty="0">
                <a:latin typeface="Times New Roman" panose="02020603050405020304" pitchFamily="18" charset="0"/>
                <a:cs typeface="Times New Roman" panose="02020603050405020304" pitchFamily="18" charset="0"/>
              </a:rPr>
              <a:t>PROPERTIES </a:t>
            </a:r>
            <a:endParaRPr lang="en-US" dirty="0" smtClean="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the endothelium isolates platelets from </a:t>
            </a:r>
            <a:r>
              <a:rPr lang="en-US" dirty="0" err="1">
                <a:latin typeface="Times New Roman" panose="02020603050405020304" pitchFamily="18" charset="0"/>
                <a:cs typeface="Times New Roman" panose="02020603050405020304" pitchFamily="18" charset="0"/>
              </a:rPr>
              <a:t>subendothelial</a:t>
            </a:r>
            <a:r>
              <a:rPr lang="en-US" dirty="0">
                <a:latin typeface="Times New Roman" panose="02020603050405020304" pitchFamily="18" charset="0"/>
                <a:cs typeface="Times New Roman" panose="02020603050405020304" pitchFamily="18" charset="0"/>
              </a:rPr>
              <a:t> collagen and has an inhibitory effect on the synthesis of prostacyclin </a:t>
            </a:r>
            <a:r>
              <a:rPr lang="en-US" dirty="0" smtClean="0">
                <a:latin typeface="Times New Roman" panose="02020603050405020304" pitchFamily="18" charset="0"/>
                <a:cs typeface="Times New Roman" panose="02020603050405020304" pitchFamily="18" charset="0"/>
              </a:rPr>
              <a:t>(PGI2</a:t>
            </a:r>
            <a:r>
              <a:rPr lang="en-US" dirty="0">
                <a:latin typeface="Times New Roman" panose="02020603050405020304" pitchFamily="18" charset="0"/>
                <a:cs typeface="Times New Roman" panose="02020603050405020304" pitchFamily="18" charset="0"/>
              </a:rPr>
              <a:t>) and NO).</a:t>
            </a:r>
          </a:p>
          <a:p>
            <a:pPr marL="0" indent="0">
              <a:buNone/>
            </a:pPr>
            <a:r>
              <a:rPr lang="en-US" dirty="0" smtClean="0">
                <a:latin typeface="Times New Roman" panose="02020603050405020304" pitchFamily="18" charset="0"/>
                <a:cs typeface="Times New Roman" panose="02020603050405020304" pitchFamily="18" charset="0"/>
              </a:rPr>
              <a:t>2. ANTICOAGULANT PROPERTIES</a:t>
            </a:r>
          </a:p>
          <a:p>
            <a:pPr marL="0" indent="0">
              <a:buNone/>
            </a:pPr>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heparinolics</a:t>
            </a:r>
            <a:r>
              <a:rPr lang="en-US" dirty="0" smtClean="0">
                <a:latin typeface="Times New Roman" panose="02020603050405020304" pitchFamily="18" charset="0"/>
                <a:cs typeface="Times New Roman" panose="02020603050405020304" pitchFamily="18" charset="0"/>
              </a:rPr>
              <a:t> membrane </a:t>
            </a:r>
            <a:r>
              <a:rPr lang="en-US" dirty="0">
                <a:latin typeface="Times New Roman" panose="02020603050405020304" pitchFamily="18" charset="0"/>
                <a:cs typeface="Times New Roman" panose="02020603050405020304" pitchFamily="18" charset="0"/>
              </a:rPr>
              <a:t>molecules, </a:t>
            </a:r>
            <a:r>
              <a:rPr lang="en-US" dirty="0" err="1">
                <a:latin typeface="Times New Roman" panose="02020603050405020304" pitchFamily="18" charset="0"/>
                <a:cs typeface="Times New Roman" panose="02020603050405020304" pitchFamily="18" charset="0"/>
              </a:rPr>
              <a:t>thrombomodulin</a:t>
            </a:r>
            <a:r>
              <a:rPr lang="en-US" dirty="0">
                <a:latin typeface="Times New Roman" panose="02020603050405020304" pitchFamily="18" charset="0"/>
                <a:cs typeface="Times New Roman" panose="02020603050405020304" pitchFamily="18" charset="0"/>
              </a:rPr>
              <a:t>)</a:t>
            </a:r>
          </a:p>
          <a:p>
            <a:pPr marL="0" indent="0">
              <a:buNone/>
            </a:pPr>
            <a:r>
              <a:rPr lang="en-US" dirty="0">
                <a:latin typeface="Times New Roman" panose="02020603050405020304" pitchFamily="18" charset="0"/>
                <a:cs typeface="Times New Roman" panose="02020603050405020304" pitchFamily="18" charset="0"/>
              </a:rPr>
              <a:t>3. FIBRINOLYTIC PROPERTIES </a:t>
            </a:r>
            <a:endParaRPr lang="en-US" dirty="0" smtClean="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endothelial cells synthesize tissue type plasminogen - activator (t-pa) it dissolves fibrin)</a:t>
            </a:r>
          </a:p>
          <a:p>
            <a:r>
              <a:rPr lang="en-US" dirty="0" err="1" smtClean="0">
                <a:latin typeface="Times New Roman" panose="02020603050405020304" pitchFamily="18" charset="0"/>
                <a:cs typeface="Times New Roman" panose="02020603050405020304" pitchFamily="18" charset="0"/>
              </a:rPr>
              <a:t>Prothrombotic</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properties of damaged endothelium: platelet adhesion to </a:t>
            </a:r>
            <a:r>
              <a:rPr lang="en-US" dirty="0" err="1">
                <a:latin typeface="Times New Roman" panose="02020603050405020304" pitchFamily="18" charset="0"/>
                <a:cs typeface="Times New Roman" panose="02020603050405020304" pitchFamily="18" charset="0"/>
              </a:rPr>
              <a:t>subendothelial</a:t>
            </a:r>
            <a:r>
              <a:rPr lang="en-US" dirty="0">
                <a:latin typeface="Times New Roman" panose="02020603050405020304" pitchFamily="18" charset="0"/>
                <a:cs typeface="Times New Roman" panose="02020603050405020304" pitchFamily="18" charset="0"/>
              </a:rPr>
              <a:t> collagen - endothelial cells synthesize: von </a:t>
            </a:r>
            <a:r>
              <a:rPr lang="en-US" dirty="0" err="1">
                <a:latin typeface="Times New Roman" panose="02020603050405020304" pitchFamily="18" charset="0"/>
                <a:cs typeface="Times New Roman" panose="02020603050405020304" pitchFamily="18" charset="0"/>
              </a:rPr>
              <a:t>Willbrand's</a:t>
            </a:r>
            <a:r>
              <a:rPr lang="en-US" dirty="0">
                <a:latin typeface="Times New Roman" panose="02020603050405020304" pitchFamily="18" charset="0"/>
                <a:cs typeface="Times New Roman" panose="02020603050405020304" pitchFamily="18" charset="0"/>
              </a:rPr>
              <a:t> factor (v </a:t>
            </a:r>
            <a:r>
              <a:rPr lang="en-US" dirty="0" err="1">
                <a:latin typeface="Times New Roman" panose="02020603050405020304" pitchFamily="18" charset="0"/>
                <a:cs typeface="Times New Roman" panose="02020603050405020304" pitchFamily="18" charset="0"/>
              </a:rPr>
              <a:t>Wf</a:t>
            </a:r>
            <a:r>
              <a:rPr lang="en-US" dirty="0">
                <a:latin typeface="Times New Roman" panose="02020603050405020304" pitchFamily="18" charset="0"/>
                <a:cs typeface="Times New Roman" panose="02020603050405020304" pitchFamily="18" charset="0"/>
              </a:rPr>
              <a:t>) important for platelet adhesion to collagen</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smtClean="0">
                <a:latin typeface="Times New Roman" panose="02020603050405020304" pitchFamily="18" charset="0"/>
                <a:cs typeface="Times New Roman" panose="02020603050405020304" pitchFamily="18" charset="0"/>
              </a:rPr>
              <a:t>CHANGES </a:t>
            </a:r>
            <a:r>
              <a:rPr lang="en-US" sz="2400" dirty="0">
                <a:latin typeface="Times New Roman" panose="02020603050405020304" pitchFamily="18" charset="0"/>
                <a:cs typeface="Times New Roman" panose="02020603050405020304" pitchFamily="18" charset="0"/>
              </a:rPr>
              <a:t>IN THE BLOOD VESSEL WALL</a:t>
            </a:r>
          </a:p>
        </p:txBody>
      </p:sp>
      <p:pic>
        <p:nvPicPr>
          <p:cNvPr id="7" name="object 4"/>
          <p:cNvPicPr/>
          <p:nvPr/>
        </p:nvPicPr>
        <p:blipFill>
          <a:blip r:embed="rId2" cstate="print"/>
          <a:stretch>
            <a:fillRect/>
          </a:stretch>
        </p:blipFill>
        <p:spPr>
          <a:xfrm>
            <a:off x="7230794" y="1825626"/>
            <a:ext cx="4961206" cy="4743986"/>
          </a:xfrm>
          <a:prstGeom prst="rect">
            <a:avLst/>
          </a:prstGeom>
        </p:spPr>
      </p:pic>
    </p:spTree>
    <p:extLst>
      <p:ext uri="{BB962C8B-B14F-4D97-AF65-F5344CB8AC3E}">
        <p14:creationId xmlns:p14="http://schemas.microsoft.com/office/powerpoint/2010/main" val="14151229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5"/>
            <a:ext cx="7090117" cy="4351338"/>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E</a:t>
            </a:r>
            <a:r>
              <a:rPr lang="en-US" dirty="0" smtClean="0">
                <a:latin typeface="Times New Roman" panose="02020603050405020304" pitchFamily="18" charset="0"/>
                <a:cs typeface="Times New Roman" panose="02020603050405020304" pitchFamily="18" charset="0"/>
              </a:rPr>
              <a:t>ddy </a:t>
            </a:r>
            <a:r>
              <a:rPr lang="en-US" dirty="0">
                <a:latin typeface="Times New Roman" panose="02020603050405020304" pitchFamily="18" charset="0"/>
                <a:cs typeface="Times New Roman" panose="02020603050405020304" pitchFamily="18" charset="0"/>
              </a:rPr>
              <a:t>currents - turbulence, slow circulation and path work:</a:t>
            </a:r>
          </a:p>
          <a:p>
            <a:pPr marL="514350" indent="-514350">
              <a:buAutoNum type="arabicPeriod"/>
            </a:pPr>
            <a:endParaRPr lang="en-US" dirty="0">
              <a:latin typeface="Times New Roman" panose="02020603050405020304" pitchFamily="18" charset="0"/>
              <a:cs typeface="Times New Roman" panose="02020603050405020304" pitchFamily="18" charset="0"/>
            </a:endParaRPr>
          </a:p>
          <a:p>
            <a:pPr marL="514350" indent="-514350">
              <a:buAutoNum type="arabicPeriod"/>
            </a:pPr>
            <a:r>
              <a:rPr lang="en-US" dirty="0">
                <a:latin typeface="Times New Roman" panose="02020603050405020304" pitchFamily="18" charset="0"/>
                <a:cs typeface="Times New Roman" panose="02020603050405020304" pitchFamily="18" charset="0"/>
              </a:rPr>
              <a:t>loss of axial blood flow</a:t>
            </a:r>
          </a:p>
          <a:p>
            <a:pPr marL="514350" indent="-514350">
              <a:buAutoNum type="arabicPeriod"/>
            </a:pPr>
            <a:r>
              <a:rPr lang="en-US" dirty="0">
                <a:latin typeface="Times New Roman" panose="02020603050405020304" pitchFamily="18" charset="0"/>
                <a:cs typeface="Times New Roman" panose="02020603050405020304" pitchFamily="18" charset="0"/>
              </a:rPr>
              <a:t>prevented dilution with fresh blood</a:t>
            </a:r>
          </a:p>
          <a:p>
            <a:pPr marL="514350" indent="-514350">
              <a:buAutoNum type="arabicPeriod"/>
            </a:pPr>
            <a:r>
              <a:rPr lang="en-US" dirty="0">
                <a:latin typeface="Times New Roman" panose="02020603050405020304" pitchFamily="18" charset="0"/>
                <a:cs typeface="Times New Roman" panose="02020603050405020304" pitchFamily="18" charset="0"/>
              </a:rPr>
              <a:t>slow absorption of coagulation inhibitors</a:t>
            </a:r>
          </a:p>
          <a:p>
            <a:pPr marL="514350" indent="-514350">
              <a:buAutoNum type="arabicPeriod"/>
            </a:pPr>
            <a:r>
              <a:rPr lang="en-US" dirty="0">
                <a:latin typeface="Times New Roman" panose="02020603050405020304" pitchFamily="18" charset="0"/>
                <a:cs typeface="Times New Roman" panose="02020603050405020304" pitchFamily="18" charset="0"/>
              </a:rPr>
              <a:t>eddy currents damage the endothelium</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smtClean="0">
                <a:latin typeface="Times New Roman" panose="02020603050405020304" pitchFamily="18" charset="0"/>
                <a:cs typeface="Times New Roman" panose="02020603050405020304" pitchFamily="18" charset="0"/>
              </a:rPr>
              <a:t>ABNORMAL BLOOD FLOW</a:t>
            </a:r>
            <a:endParaRPr lang="en-US" sz="2400" dirty="0">
              <a:latin typeface="Times New Roman" panose="02020603050405020304" pitchFamily="18" charset="0"/>
              <a:cs typeface="Times New Roman" panose="02020603050405020304" pitchFamily="18" charset="0"/>
            </a:endParaRPr>
          </a:p>
        </p:txBody>
      </p:sp>
      <p:pic>
        <p:nvPicPr>
          <p:cNvPr id="7" name="object 4"/>
          <p:cNvPicPr/>
          <p:nvPr/>
        </p:nvPicPr>
        <p:blipFill>
          <a:blip r:embed="rId2" cstate="print"/>
          <a:stretch>
            <a:fillRect/>
          </a:stretch>
        </p:blipFill>
        <p:spPr>
          <a:xfrm>
            <a:off x="7230794" y="1825626"/>
            <a:ext cx="4961206" cy="4743986"/>
          </a:xfrm>
          <a:prstGeom prst="rect">
            <a:avLst/>
          </a:prstGeom>
        </p:spPr>
      </p:pic>
    </p:spTree>
    <p:extLst>
      <p:ext uri="{BB962C8B-B14F-4D97-AF65-F5344CB8AC3E}">
        <p14:creationId xmlns:p14="http://schemas.microsoft.com/office/powerpoint/2010/main" val="8671730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5"/>
            <a:ext cx="7090117" cy="4351338"/>
          </a:xfrm>
        </p:spPr>
        <p:txBody>
          <a:bodyPr>
            <a:normAutofit fontScale="77500" lnSpcReduction="20000"/>
          </a:bodyPr>
          <a:lstStyle/>
          <a:p>
            <a:pPr marL="0" indent="0">
              <a:buNone/>
            </a:pPr>
            <a:r>
              <a:rPr lang="en-US" dirty="0" smtClean="0">
                <a:latin typeface="Times New Roman" panose="02020603050405020304" pitchFamily="18" charset="0"/>
                <a:cs typeface="Times New Roman" panose="02020603050405020304" pitchFamily="18" charset="0"/>
              </a:rPr>
              <a:t>1. PRIMARY </a:t>
            </a:r>
            <a:r>
              <a:rPr lang="en-US" dirty="0">
                <a:latin typeface="Times New Roman" panose="02020603050405020304" pitchFamily="18" charset="0"/>
                <a:cs typeface="Times New Roman" panose="02020603050405020304" pitchFamily="18" charset="0"/>
              </a:rPr>
              <a:t>HYPERCOAGUBILITY</a:t>
            </a:r>
          </a:p>
          <a:p>
            <a:pPr marL="0" indent="0">
              <a:buNone/>
            </a:pPr>
            <a:r>
              <a:rPr lang="en-US" b="1" dirty="0">
                <a:solidFill>
                  <a:srgbClr val="C00000"/>
                </a:solidFill>
                <a:latin typeface="Times New Roman" panose="02020603050405020304" pitchFamily="18" charset="0"/>
                <a:cs typeface="Times New Roman" panose="02020603050405020304" pitchFamily="18" charset="0"/>
              </a:rPr>
              <a:t>CONGENITAL</a:t>
            </a:r>
            <a:r>
              <a:rPr lang="en-US" dirty="0">
                <a:latin typeface="Times New Roman" panose="02020603050405020304" pitchFamily="18" charset="0"/>
                <a:cs typeface="Times New Roman" panose="02020603050405020304" pitchFamily="18" charset="0"/>
              </a:rPr>
              <a:t>: factor V and prothrombin defect (most common), prothrombin and </a:t>
            </a:r>
            <a:r>
              <a:rPr lang="en-US" dirty="0" err="1">
                <a:latin typeface="Times New Roman" panose="02020603050405020304" pitchFamily="18" charset="0"/>
                <a:cs typeface="Times New Roman" panose="02020603050405020304" pitchFamily="18" charset="0"/>
              </a:rPr>
              <a:t>methyltetrahydrofolate</a:t>
            </a:r>
            <a:r>
              <a:rPr lang="en-US" dirty="0">
                <a:latin typeface="Times New Roman" panose="02020603050405020304" pitchFamily="18" charset="0"/>
                <a:cs typeface="Times New Roman" panose="02020603050405020304" pitchFamily="18" charset="0"/>
              </a:rPr>
              <a:t> gene damage (common), </a:t>
            </a:r>
            <a:r>
              <a:rPr lang="en-US" dirty="0" err="1">
                <a:latin typeface="Times New Roman" panose="02020603050405020304" pitchFamily="18" charset="0"/>
                <a:cs typeface="Times New Roman" panose="02020603050405020304" pitchFamily="18" charset="0"/>
              </a:rPr>
              <a:t>antithrombin</a:t>
            </a:r>
            <a:r>
              <a:rPr lang="en-US" dirty="0">
                <a:latin typeface="Times New Roman" panose="02020603050405020304" pitchFamily="18" charset="0"/>
                <a:cs typeface="Times New Roman" panose="02020603050405020304" pitchFamily="18" charset="0"/>
              </a:rPr>
              <a:t> III deficiency, protein C and S deficiency (rare), fibrinolysis defects (extremely rare).</a:t>
            </a:r>
          </a:p>
          <a:p>
            <a:pPr marL="514350" indent="-514350">
              <a:buAutoNum type="arabicPeriod"/>
            </a:pPr>
            <a:endParaRPr lang="en-US" dirty="0">
              <a:latin typeface="Times New Roman" panose="02020603050405020304" pitchFamily="18" charset="0"/>
              <a:cs typeface="Times New Roman" panose="02020603050405020304" pitchFamily="18" charset="0"/>
            </a:endParaRPr>
          </a:p>
          <a:p>
            <a:pPr marL="514350" indent="-514350">
              <a:buAutoNum type="arabicPeriod"/>
            </a:pPr>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2. SECONDARY </a:t>
            </a:r>
            <a:r>
              <a:rPr lang="en-US" dirty="0">
                <a:latin typeface="Times New Roman" panose="02020603050405020304" pitchFamily="18" charset="0"/>
                <a:cs typeface="Times New Roman" panose="02020603050405020304" pitchFamily="18" charset="0"/>
              </a:rPr>
              <a:t>HYPERCOAGUBILITY</a:t>
            </a:r>
          </a:p>
          <a:p>
            <a:pPr marL="0" indent="0">
              <a:buNone/>
            </a:pPr>
            <a:r>
              <a:rPr lang="en-US" b="1" dirty="0">
                <a:solidFill>
                  <a:srgbClr val="C00000"/>
                </a:solidFill>
                <a:latin typeface="Times New Roman" panose="02020603050405020304" pitchFamily="18" charset="0"/>
                <a:cs typeface="Times New Roman" panose="02020603050405020304" pitchFamily="18" charset="0"/>
              </a:rPr>
              <a:t>ACQUIRED</a:t>
            </a:r>
            <a:r>
              <a:rPr lang="en-US" dirty="0">
                <a:latin typeface="Times New Roman" panose="02020603050405020304" pitchFamily="18" charset="0"/>
                <a:cs typeface="Times New Roman" panose="02020603050405020304" pitchFamily="18" charset="0"/>
              </a:rPr>
              <a:t>: prolonged bed rest and immobilization, heart attack, heart failure, atrial fibrillation, trauma, surgical interventions, fractures, burns, cancers (Trousseau's syndrome, i.e. migratory thrombophlebitis), artificial heart valves, DIK, heparin-induced thrombocytopenia, nephrotic syndrome, burns, late pregnancy....</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smtClean="0">
                <a:latin typeface="Times New Roman" panose="02020603050405020304" pitchFamily="18" charset="0"/>
                <a:cs typeface="Times New Roman" panose="02020603050405020304" pitchFamily="18" charset="0"/>
              </a:rPr>
              <a:t>HYPERCOAGULABILITY</a:t>
            </a:r>
            <a:endParaRPr lang="en-US" sz="2400" dirty="0">
              <a:latin typeface="Times New Roman" panose="02020603050405020304" pitchFamily="18" charset="0"/>
              <a:cs typeface="Times New Roman" panose="02020603050405020304" pitchFamily="18" charset="0"/>
            </a:endParaRPr>
          </a:p>
        </p:txBody>
      </p:sp>
      <p:pic>
        <p:nvPicPr>
          <p:cNvPr id="7" name="object 4"/>
          <p:cNvPicPr/>
          <p:nvPr/>
        </p:nvPicPr>
        <p:blipFill>
          <a:blip r:embed="rId2" cstate="print"/>
          <a:stretch>
            <a:fillRect/>
          </a:stretch>
        </p:blipFill>
        <p:spPr>
          <a:xfrm>
            <a:off x="7230794" y="1825626"/>
            <a:ext cx="4961206" cy="4743986"/>
          </a:xfrm>
          <a:prstGeom prst="rect">
            <a:avLst/>
          </a:prstGeom>
        </p:spPr>
      </p:pic>
    </p:spTree>
    <p:extLst>
      <p:ext uri="{BB962C8B-B14F-4D97-AF65-F5344CB8AC3E}">
        <p14:creationId xmlns:p14="http://schemas.microsoft.com/office/powerpoint/2010/main" val="10640467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172108"/>
            <a:ext cx="7090117" cy="5552249"/>
          </a:xfrm>
        </p:spPr>
        <p:txBody>
          <a:bodyPr>
            <a:normAutofit fontScale="85000" lnSpcReduction="20000"/>
          </a:bodyPr>
          <a:lstStyle/>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b="1" dirty="0">
                <a:solidFill>
                  <a:srgbClr val="C00000"/>
                </a:solidFill>
                <a:latin typeface="Times New Roman" panose="02020603050405020304" pitchFamily="18" charset="0"/>
                <a:cs typeface="Times New Roman" panose="02020603050405020304" pitchFamily="18" charset="0"/>
              </a:rPr>
              <a:t>PLATES HAVE A CENTRAL ROLE IN HEMOSTASIS AND THROMBOSIS BY INDUCING THE COAGULATION CASCADE:</a:t>
            </a:r>
          </a:p>
          <a:p>
            <a:pPr marL="0" indent="0">
              <a:buNone/>
            </a:pPr>
            <a:endParaRPr lang="en-US"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membrane glycoprotein receptors from the integrin </a:t>
            </a:r>
            <a:r>
              <a:rPr lang="en-US" dirty="0" smtClean="0">
                <a:latin typeface="Times New Roman" panose="02020603050405020304" pitchFamily="18" charset="0"/>
                <a:cs typeface="Times New Roman" panose="02020603050405020304" pitchFamily="18" charset="0"/>
              </a:rPr>
              <a:t>family</a:t>
            </a:r>
          </a:p>
          <a:p>
            <a:pPr>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alpha granules (fibronectin, coagulation factors V and </a:t>
            </a:r>
            <a:r>
              <a:rPr lang="en-US" dirty="0" smtClean="0">
                <a:latin typeface="Times New Roman" panose="02020603050405020304" pitchFamily="18" charset="0"/>
                <a:cs typeface="Times New Roman" panose="02020603050405020304" pitchFamily="18" charset="0"/>
              </a:rPr>
              <a:t>VIII, platelet </a:t>
            </a:r>
            <a:r>
              <a:rPr lang="en-US" dirty="0">
                <a:latin typeface="Times New Roman" panose="02020603050405020304" pitchFamily="18" charset="0"/>
                <a:cs typeface="Times New Roman" panose="02020603050405020304" pitchFamily="18" charset="0"/>
              </a:rPr>
              <a:t>factor 4, PDGF, TGF-</a:t>
            </a:r>
            <a:r>
              <a:rPr lang="el-GR" dirty="0">
                <a:latin typeface="Times New Roman" panose="02020603050405020304" pitchFamily="18" charset="0"/>
                <a:cs typeface="Times New Roman" panose="02020603050405020304" pitchFamily="18" charset="0"/>
              </a:rPr>
              <a:t>β</a:t>
            </a:r>
            <a:r>
              <a:rPr lang="el-GR"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el-GR"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dense granules (deposits of ADP and ATP, ionized Sa, histamine, serotonin, epinephrine</a:t>
            </a:r>
            <a:r>
              <a:rPr lang="en-US"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membrane adhesion molecule r-selectin</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a:latin typeface="Times New Roman" panose="02020603050405020304" pitchFamily="18" charset="0"/>
                <a:cs typeface="Times New Roman" panose="02020603050405020304" pitchFamily="18" charset="0"/>
              </a:rPr>
              <a:t>THROMBUS FORMATION</a:t>
            </a:r>
          </a:p>
        </p:txBody>
      </p:sp>
      <p:pic>
        <p:nvPicPr>
          <p:cNvPr id="7" name="object 4"/>
          <p:cNvPicPr/>
          <p:nvPr/>
        </p:nvPicPr>
        <p:blipFill>
          <a:blip r:embed="rId2" cstate="print"/>
          <a:stretch>
            <a:fillRect/>
          </a:stretch>
        </p:blipFill>
        <p:spPr>
          <a:xfrm>
            <a:off x="7230794" y="1825626"/>
            <a:ext cx="4961206" cy="4743986"/>
          </a:xfrm>
          <a:prstGeom prst="rect">
            <a:avLst/>
          </a:prstGeom>
        </p:spPr>
      </p:pic>
    </p:spTree>
    <p:extLst>
      <p:ext uri="{BB962C8B-B14F-4D97-AF65-F5344CB8AC3E}">
        <p14:creationId xmlns:p14="http://schemas.microsoft.com/office/powerpoint/2010/main" val="28333856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5"/>
            <a:ext cx="6096001" cy="4351338"/>
          </a:xfrm>
        </p:spPr>
        <p:txBody>
          <a:bodyPr>
            <a:normAutofit/>
          </a:bodyPr>
          <a:lstStyle/>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1. ADHESION </a:t>
            </a:r>
            <a:r>
              <a:rPr lang="en-US" dirty="0">
                <a:latin typeface="Times New Roman" panose="02020603050405020304" pitchFamily="18" charset="0"/>
                <a:cs typeface="Times New Roman" panose="02020603050405020304" pitchFamily="18" charset="0"/>
              </a:rPr>
              <a:t>and SHAPE CHANGE</a:t>
            </a:r>
          </a:p>
          <a:p>
            <a:pPr marL="0" indent="0">
              <a:buNone/>
            </a:pPr>
            <a:r>
              <a:rPr lang="en-US" dirty="0" smtClean="0">
                <a:latin typeface="Times New Roman" panose="02020603050405020304" pitchFamily="18" charset="0"/>
                <a:cs typeface="Times New Roman" panose="02020603050405020304" pitchFamily="18" charset="0"/>
              </a:rPr>
              <a:t>2. ACTIVATION </a:t>
            </a:r>
            <a:r>
              <a:rPr lang="en-US" dirty="0">
                <a:latin typeface="Times New Roman" panose="02020603050405020304" pitchFamily="18" charset="0"/>
                <a:cs typeface="Times New Roman" panose="02020603050405020304" pitchFamily="18" charset="0"/>
              </a:rPr>
              <a:t>and SECRETION </a:t>
            </a:r>
            <a:r>
              <a:rPr lang="en-US" dirty="0" smtClean="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granules)</a:t>
            </a:r>
          </a:p>
          <a:p>
            <a:pPr marL="0" indent="0">
              <a:buNone/>
            </a:pPr>
            <a:r>
              <a:rPr lang="en-US" dirty="0" smtClean="0">
                <a:latin typeface="Times New Roman" panose="02020603050405020304" pitchFamily="18" charset="0"/>
                <a:cs typeface="Times New Roman" panose="02020603050405020304" pitchFamily="18" charset="0"/>
              </a:rPr>
              <a:t>3. AGGREGATION</a:t>
            </a:r>
            <a:endParaRPr lang="en-US" dirty="0">
              <a:latin typeface="Times New Roman" panose="02020603050405020304" pitchFamily="18" charset="0"/>
              <a:cs typeface="Times New Roman" panose="02020603050405020304" pitchFamily="18" charset="0"/>
            </a:endParaRP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a:latin typeface="Times New Roman" panose="02020603050405020304" pitchFamily="18" charset="0"/>
                <a:cs typeface="Times New Roman" panose="02020603050405020304" pitchFamily="18" charset="0"/>
              </a:rPr>
              <a:t>COAGULATION CASCADE</a:t>
            </a:r>
          </a:p>
        </p:txBody>
      </p:sp>
      <p:pic>
        <p:nvPicPr>
          <p:cNvPr id="2" name="Picture 1"/>
          <p:cNvPicPr>
            <a:picLocks noChangeAspect="1"/>
          </p:cNvPicPr>
          <p:nvPr/>
        </p:nvPicPr>
        <p:blipFill>
          <a:blip r:embed="rId2"/>
          <a:stretch>
            <a:fillRect/>
          </a:stretch>
        </p:blipFill>
        <p:spPr>
          <a:xfrm>
            <a:off x="6629400" y="0"/>
            <a:ext cx="5562600" cy="6858000"/>
          </a:xfrm>
          <a:prstGeom prst="rect">
            <a:avLst/>
          </a:prstGeom>
        </p:spPr>
      </p:pic>
    </p:spTree>
    <p:extLst>
      <p:ext uri="{BB962C8B-B14F-4D97-AF65-F5344CB8AC3E}">
        <p14:creationId xmlns:p14="http://schemas.microsoft.com/office/powerpoint/2010/main" val="135253655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5"/>
            <a:ext cx="6096001" cy="4351338"/>
          </a:xfrm>
        </p:spPr>
        <p:txBody>
          <a:bodyPr>
            <a:normAutofit/>
          </a:bodyPr>
          <a:lstStyle/>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1. Vasoconstriction </a:t>
            </a:r>
          </a:p>
          <a:p>
            <a:pPr marL="0" indent="0">
              <a:buNone/>
            </a:pPr>
            <a:r>
              <a:rPr lang="en-US" dirty="0" smtClean="0">
                <a:latin typeface="Times New Roman" panose="02020603050405020304" pitchFamily="18" charset="0"/>
                <a:cs typeface="Times New Roman" panose="02020603050405020304" pitchFamily="18" charset="0"/>
              </a:rPr>
              <a:t>2. </a:t>
            </a:r>
            <a:r>
              <a:rPr lang="en-US" dirty="0">
                <a:latin typeface="Times New Roman" panose="02020603050405020304" pitchFamily="18" charset="0"/>
                <a:cs typeface="Times New Roman" panose="02020603050405020304" pitchFamily="18" charset="0"/>
              </a:rPr>
              <a:t>I</a:t>
            </a:r>
            <a:r>
              <a:rPr lang="en-US" dirty="0" smtClean="0">
                <a:latin typeface="Times New Roman" panose="02020603050405020304" pitchFamily="18" charset="0"/>
                <a:cs typeface="Times New Roman" panose="02020603050405020304" pitchFamily="18" charset="0"/>
              </a:rPr>
              <a:t>n </a:t>
            </a:r>
            <a:r>
              <a:rPr lang="en-US" dirty="0">
                <a:latin typeface="Times New Roman" panose="02020603050405020304" pitchFamily="18" charset="0"/>
                <a:cs typeface="Times New Roman" panose="02020603050405020304" pitchFamily="18" charset="0"/>
              </a:rPr>
              <a:t>places where the endothelium is </a:t>
            </a:r>
            <a:r>
              <a:rPr lang="en-US" dirty="0" smtClean="0">
                <a:latin typeface="Times New Roman" panose="02020603050405020304" pitchFamily="18" charset="0"/>
                <a:cs typeface="Times New Roman" panose="02020603050405020304" pitchFamily="18" charset="0"/>
              </a:rPr>
              <a:t>damaged thrombocytes </a:t>
            </a:r>
            <a:r>
              <a:rPr lang="en-US" dirty="0">
                <a:latin typeface="Times New Roman" panose="02020603050405020304" pitchFamily="18" charset="0"/>
                <a:cs typeface="Times New Roman" panose="02020603050405020304" pitchFamily="18" charset="0"/>
              </a:rPr>
              <a:t>adheres to </a:t>
            </a:r>
            <a:r>
              <a:rPr lang="en-US" dirty="0" err="1">
                <a:latin typeface="Times New Roman" panose="02020603050405020304" pitchFamily="18" charset="0"/>
                <a:cs typeface="Times New Roman" panose="02020603050405020304" pitchFamily="18" charset="0"/>
              </a:rPr>
              <a:t>subendothelial</a:t>
            </a:r>
            <a:r>
              <a:rPr lang="en-US" dirty="0">
                <a:latin typeface="Times New Roman" panose="02020603050405020304" pitchFamily="18" charset="0"/>
                <a:cs typeface="Times New Roman" panose="02020603050405020304" pitchFamily="18" charset="0"/>
              </a:rPr>
              <a:t> collagen</a:t>
            </a:r>
          </a:p>
          <a:p>
            <a:pPr marL="0" indent="0">
              <a:buNone/>
            </a:pPr>
            <a:r>
              <a:rPr lang="en-US" dirty="0">
                <a:latin typeface="Times New Roman" panose="02020603050405020304" pitchFamily="18" charset="0"/>
                <a:cs typeface="Times New Roman" panose="02020603050405020304" pitchFamily="18" charset="0"/>
              </a:rPr>
              <a:t>3</a:t>
            </a:r>
            <a:r>
              <a:rPr lang="en-US" dirty="0" smtClean="0">
                <a:latin typeface="Times New Roman" panose="02020603050405020304" pitchFamily="18" charset="0"/>
                <a:cs typeface="Times New Roman" panose="02020603050405020304" pitchFamily="18" charset="0"/>
              </a:rPr>
              <a:t>. The </a:t>
            </a:r>
            <a:r>
              <a:rPr lang="en-US" dirty="0">
                <a:latin typeface="Times New Roman" panose="02020603050405020304" pitchFamily="18" charset="0"/>
                <a:cs typeface="Times New Roman" panose="02020603050405020304" pitchFamily="18" charset="0"/>
              </a:rPr>
              <a:t>molecular bridge between </a:t>
            </a:r>
            <a:r>
              <a:rPr lang="en-US" dirty="0" err="1">
                <a:latin typeface="Times New Roman" panose="02020603050405020304" pitchFamily="18" charset="0"/>
                <a:cs typeface="Times New Roman" panose="02020603050405020304" pitchFamily="18" charset="0"/>
              </a:rPr>
              <a:t>Tr</a:t>
            </a:r>
            <a:r>
              <a:rPr lang="en-US" dirty="0">
                <a:latin typeface="Times New Roman" panose="02020603050405020304" pitchFamily="18" charset="0"/>
                <a:cs typeface="Times New Roman" panose="02020603050405020304" pitchFamily="18" charset="0"/>
              </a:rPr>
              <a:t> and </a:t>
            </a:r>
            <a:r>
              <a:rPr lang="en-US" dirty="0" err="1">
                <a:latin typeface="Times New Roman" panose="02020603050405020304" pitchFamily="18" charset="0"/>
                <a:cs typeface="Times New Roman" panose="02020603050405020304" pitchFamily="18" charset="0"/>
              </a:rPr>
              <a:t>subendothelial</a:t>
            </a:r>
            <a:r>
              <a:rPr lang="en-US" dirty="0">
                <a:latin typeface="Times New Roman" panose="02020603050405020304" pitchFamily="18" charset="0"/>
                <a:cs typeface="Times New Roman" panose="02020603050405020304" pitchFamily="18" charset="0"/>
              </a:rPr>
              <a:t> collagen is </a:t>
            </a:r>
            <a:r>
              <a:rPr lang="en-US" dirty="0" err="1">
                <a:latin typeface="Times New Roman" panose="02020603050405020304" pitchFamily="18" charset="0"/>
                <a:cs typeface="Times New Roman" panose="02020603050405020304" pitchFamily="18" charset="0"/>
              </a:rPr>
              <a:t>vWf</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4</a:t>
            </a:r>
            <a:r>
              <a:rPr lang="en-US" dirty="0" smtClean="0">
                <a:latin typeface="Times New Roman" panose="02020603050405020304" pitchFamily="18" charset="0"/>
                <a:cs typeface="Times New Roman" panose="02020603050405020304" pitchFamily="18" charset="0"/>
              </a:rPr>
              <a:t>. Membrane </a:t>
            </a:r>
            <a:r>
              <a:rPr lang="en-US" dirty="0">
                <a:latin typeface="Times New Roman" panose="02020603050405020304" pitchFamily="18" charset="0"/>
                <a:cs typeface="Times New Roman" panose="02020603050405020304" pitchFamily="18" charset="0"/>
              </a:rPr>
              <a:t>glycoprotein receptors</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a:latin typeface="Times New Roman" panose="02020603050405020304" pitchFamily="18" charset="0"/>
                <a:cs typeface="Times New Roman" panose="02020603050405020304" pitchFamily="18" charset="0"/>
              </a:rPr>
              <a:t>ADHESION</a:t>
            </a:r>
          </a:p>
        </p:txBody>
      </p:sp>
      <p:pic>
        <p:nvPicPr>
          <p:cNvPr id="5" name="object 4"/>
          <p:cNvPicPr/>
          <p:nvPr/>
        </p:nvPicPr>
        <p:blipFill>
          <a:blip r:embed="rId2" cstate="print"/>
          <a:stretch>
            <a:fillRect/>
          </a:stretch>
        </p:blipFill>
        <p:spPr>
          <a:xfrm>
            <a:off x="6989650" y="1172108"/>
            <a:ext cx="5202350" cy="5685892"/>
          </a:xfrm>
          <a:prstGeom prst="rect">
            <a:avLst/>
          </a:prstGeom>
        </p:spPr>
      </p:pic>
    </p:spTree>
    <p:extLst>
      <p:ext uri="{BB962C8B-B14F-4D97-AF65-F5344CB8AC3E}">
        <p14:creationId xmlns:p14="http://schemas.microsoft.com/office/powerpoint/2010/main" val="9718427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smtClean="0">
                <a:latin typeface="Times New Roman" panose="02020603050405020304" pitchFamily="18" charset="0"/>
                <a:cs typeface="Times New Roman" panose="02020603050405020304" pitchFamily="18" charset="0"/>
              </a:rPr>
              <a:t>METAMORPHOSIS, ACTIVATION </a:t>
            </a:r>
            <a:r>
              <a:rPr lang="en-US" sz="2400" dirty="0">
                <a:latin typeface="Times New Roman" panose="02020603050405020304" pitchFamily="18" charset="0"/>
                <a:cs typeface="Times New Roman" panose="02020603050405020304" pitchFamily="18" charset="0"/>
              </a:rPr>
              <a:t>and SECRETION</a:t>
            </a:r>
          </a:p>
        </p:txBody>
      </p:sp>
      <p:pic>
        <p:nvPicPr>
          <p:cNvPr id="5" name="object 4"/>
          <p:cNvPicPr/>
          <p:nvPr/>
        </p:nvPicPr>
        <p:blipFill>
          <a:blip r:embed="rId2" cstate="print"/>
          <a:stretch>
            <a:fillRect/>
          </a:stretch>
        </p:blipFill>
        <p:spPr>
          <a:xfrm>
            <a:off x="0" y="2112177"/>
            <a:ext cx="6217920" cy="4718303"/>
          </a:xfrm>
          <a:prstGeom prst="rect">
            <a:avLst/>
          </a:prstGeom>
        </p:spPr>
      </p:pic>
      <p:pic>
        <p:nvPicPr>
          <p:cNvPr id="7" name="object 5"/>
          <p:cNvPicPr/>
          <p:nvPr/>
        </p:nvPicPr>
        <p:blipFill>
          <a:blip r:embed="rId3" cstate="print"/>
          <a:stretch>
            <a:fillRect/>
          </a:stretch>
        </p:blipFill>
        <p:spPr>
          <a:xfrm>
            <a:off x="6217920" y="2112177"/>
            <a:ext cx="5974081" cy="4718303"/>
          </a:xfrm>
          <a:prstGeom prst="rect">
            <a:avLst/>
          </a:prstGeom>
        </p:spPr>
      </p:pic>
    </p:spTree>
    <p:extLst>
      <p:ext uri="{BB962C8B-B14F-4D97-AF65-F5344CB8AC3E}">
        <p14:creationId xmlns:p14="http://schemas.microsoft.com/office/powerpoint/2010/main" val="2494947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4"/>
            <a:ext cx="6096001" cy="5032375"/>
          </a:xfrm>
        </p:spPr>
        <p:txBody>
          <a:bodyPr>
            <a:normAutofit fontScale="92500" lnSpcReduction="20000"/>
          </a:bodyPr>
          <a:lstStyle/>
          <a:p>
            <a:pPr marL="0" indent="0">
              <a:buNone/>
            </a:pP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Aggregation </a:t>
            </a:r>
            <a:r>
              <a:rPr lang="en-US" dirty="0">
                <a:latin typeface="Times New Roman" panose="02020603050405020304" pitchFamily="18" charset="0"/>
                <a:cs typeface="Times New Roman" panose="02020603050405020304" pitchFamily="18" charset="0"/>
              </a:rPr>
              <a:t>of </a:t>
            </a:r>
            <a:r>
              <a:rPr lang="en-US" dirty="0" err="1">
                <a:latin typeface="Times New Roman" panose="02020603050405020304" pitchFamily="18" charset="0"/>
                <a:cs typeface="Times New Roman" panose="02020603050405020304" pitchFamily="18" charset="0"/>
              </a:rPr>
              <a:t>Tr</a:t>
            </a:r>
            <a:r>
              <a:rPr lang="en-US" dirty="0">
                <a:latin typeface="Times New Roman" panose="02020603050405020304" pitchFamily="18" charset="0"/>
                <a:cs typeface="Times New Roman" panose="02020603050405020304" pitchFamily="18" charset="0"/>
              </a:rPr>
              <a:t> requires: ADP, thromboxane A2</a:t>
            </a:r>
          </a:p>
          <a:p>
            <a:r>
              <a:rPr lang="en-US" dirty="0" smtClean="0">
                <a:latin typeface="Times New Roman" panose="02020603050405020304" pitchFamily="18" charset="0"/>
                <a:cs typeface="Times New Roman" panose="02020603050405020304" pitchFamily="18" charset="0"/>
              </a:rPr>
              <a:t>Aggregation </a:t>
            </a:r>
            <a:r>
              <a:rPr lang="en-US" dirty="0">
                <a:latin typeface="Times New Roman" panose="02020603050405020304" pitchFamily="18" charset="0"/>
                <a:cs typeface="Times New Roman" panose="02020603050405020304" pitchFamily="18" charset="0"/>
              </a:rPr>
              <a:t>of platelets creates a primary plug.</a:t>
            </a:r>
          </a:p>
          <a:p>
            <a:r>
              <a:rPr lang="en-US" dirty="0" smtClean="0">
                <a:latin typeface="Times New Roman" panose="02020603050405020304" pitchFamily="18" charset="0"/>
                <a:cs typeface="Times New Roman" panose="02020603050405020304" pitchFamily="18" charset="0"/>
              </a:rPr>
              <a:t>It </a:t>
            </a:r>
            <a:r>
              <a:rPr lang="en-US" dirty="0">
                <a:latin typeface="Times New Roman" panose="02020603050405020304" pitchFamily="18" charset="0"/>
                <a:cs typeface="Times New Roman" panose="02020603050405020304" pitchFamily="18" charset="0"/>
              </a:rPr>
              <a:t>is usually reversible</a:t>
            </a:r>
          </a:p>
          <a:p>
            <a:r>
              <a:rPr lang="en-US" dirty="0" smtClean="0">
                <a:latin typeface="Times New Roman" panose="02020603050405020304" pitchFamily="18" charset="0"/>
                <a:cs typeface="Times New Roman" panose="02020603050405020304" pitchFamily="18" charset="0"/>
              </a:rPr>
              <a:t>With </a:t>
            </a:r>
            <a:r>
              <a:rPr lang="en-US" dirty="0">
                <a:latin typeface="Times New Roman" panose="02020603050405020304" pitchFamily="18" charset="0"/>
                <a:cs typeface="Times New Roman" panose="02020603050405020304" pitchFamily="18" charset="0"/>
              </a:rPr>
              <a:t>the formation of thrombin and the action of ADP and thromboxane A2, further aggregation of </a:t>
            </a:r>
            <a:r>
              <a:rPr lang="en-US" dirty="0" err="1">
                <a:latin typeface="Times New Roman" panose="02020603050405020304" pitchFamily="18" charset="0"/>
                <a:cs typeface="Times New Roman" panose="02020603050405020304" pitchFamily="18" charset="0"/>
              </a:rPr>
              <a:t>Tr</a:t>
            </a:r>
            <a:r>
              <a:rPr lang="en-US" dirty="0">
                <a:latin typeface="Times New Roman" panose="02020603050405020304" pitchFamily="18" charset="0"/>
                <a:cs typeface="Times New Roman" panose="02020603050405020304" pitchFamily="18" charset="0"/>
              </a:rPr>
              <a:t> occurs - a secondary thrombotic (hemostatic) plug is formed.</a:t>
            </a:r>
          </a:p>
          <a:p>
            <a:r>
              <a:rPr lang="en-US" dirty="0" smtClean="0">
                <a:latin typeface="Times New Roman" panose="02020603050405020304" pitchFamily="18" charset="0"/>
                <a:cs typeface="Times New Roman" panose="02020603050405020304" pitchFamily="18" charset="0"/>
              </a:rPr>
              <a:t>Thrombin </a:t>
            </a:r>
            <a:r>
              <a:rPr lang="en-US" dirty="0">
                <a:latin typeface="Times New Roman" panose="02020603050405020304" pitchFamily="18" charset="0"/>
                <a:cs typeface="Times New Roman" panose="02020603050405020304" pitchFamily="18" charset="0"/>
              </a:rPr>
              <a:t>leads to the conversion of fibrinogen to fibrin between </a:t>
            </a:r>
            <a:r>
              <a:rPr lang="en-US" dirty="0" err="1">
                <a:latin typeface="Times New Roman" panose="02020603050405020304" pitchFamily="18" charset="0"/>
                <a:cs typeface="Times New Roman" panose="02020603050405020304" pitchFamily="18" charset="0"/>
              </a:rPr>
              <a:t>Tr</a:t>
            </a:r>
            <a:r>
              <a:rPr lang="en-US" dirty="0">
                <a:latin typeface="Times New Roman" panose="02020603050405020304" pitchFamily="18" charset="0"/>
                <a:cs typeface="Times New Roman" panose="02020603050405020304" pitchFamily="18" charset="0"/>
              </a:rPr>
              <a:t>, creating the central substance for thrombus formation.</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smtClean="0">
                <a:latin typeface="Times New Roman" panose="02020603050405020304" pitchFamily="18" charset="0"/>
                <a:cs typeface="Times New Roman" panose="02020603050405020304" pitchFamily="18" charset="0"/>
              </a:rPr>
              <a:t>AGGREGATION</a:t>
            </a:r>
            <a:endParaRPr lang="en-US" sz="2400" dirty="0">
              <a:latin typeface="Times New Roman" panose="02020603050405020304" pitchFamily="18" charset="0"/>
              <a:cs typeface="Times New Roman" panose="02020603050405020304" pitchFamily="18" charset="0"/>
            </a:endParaRPr>
          </a:p>
        </p:txBody>
      </p:sp>
      <p:pic>
        <p:nvPicPr>
          <p:cNvPr id="5" name="object 3"/>
          <p:cNvPicPr/>
          <p:nvPr/>
        </p:nvPicPr>
        <p:blipFill>
          <a:blip r:embed="rId2" cstate="print"/>
          <a:stretch>
            <a:fillRect/>
          </a:stretch>
        </p:blipFill>
        <p:spPr>
          <a:xfrm>
            <a:off x="6372665" y="2180493"/>
            <a:ext cx="5819335" cy="4677508"/>
          </a:xfrm>
          <a:prstGeom prst="rect">
            <a:avLst/>
          </a:prstGeom>
        </p:spPr>
      </p:pic>
    </p:spTree>
    <p:extLst>
      <p:ext uri="{BB962C8B-B14F-4D97-AF65-F5344CB8AC3E}">
        <p14:creationId xmlns:p14="http://schemas.microsoft.com/office/powerpoint/2010/main" val="2773192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77575"/>
          </a:xfrm>
        </p:spPr>
      </p:pic>
    </p:spTree>
    <p:extLst>
      <p:ext uri="{BB962C8B-B14F-4D97-AF65-F5344CB8AC3E}">
        <p14:creationId xmlns:p14="http://schemas.microsoft.com/office/powerpoint/2010/main" val="205480549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4"/>
            <a:ext cx="6096001" cy="5032375"/>
          </a:xfrm>
        </p:spPr>
        <p:txBody>
          <a:bodyPr>
            <a:normAutofit fontScale="77500" lnSpcReduction="20000"/>
          </a:bodyPr>
          <a:lstStyle/>
          <a:p>
            <a:pPr marL="12700">
              <a:lnSpc>
                <a:spcPct val="100000"/>
              </a:lnSpc>
              <a:spcBef>
                <a:spcPts val="700"/>
              </a:spcBef>
            </a:pPr>
            <a:r>
              <a:rPr lang="en-US" sz="3200" dirty="0">
                <a:latin typeface="Times New Roman"/>
                <a:cs typeface="Times New Roman"/>
              </a:rPr>
              <a:t>F</a:t>
            </a:r>
            <a:r>
              <a:rPr lang="en-US" sz="3200" dirty="0" smtClean="0">
                <a:latin typeface="Times New Roman"/>
                <a:cs typeface="Times New Roman"/>
              </a:rPr>
              <a:t>ibrinogen </a:t>
            </a:r>
            <a:r>
              <a:rPr lang="en-US" sz="3200" dirty="0">
                <a:latin typeface="Times New Roman"/>
                <a:cs typeface="Times New Roman"/>
              </a:rPr>
              <a:t>is like a link, an important cofactor in platelet aggregation (</a:t>
            </a:r>
            <a:r>
              <a:rPr lang="en-US" sz="3200" dirty="0" err="1">
                <a:latin typeface="Times New Roman"/>
                <a:cs typeface="Times New Roman"/>
              </a:rPr>
              <a:t>Tr</a:t>
            </a:r>
            <a:r>
              <a:rPr lang="en-US" sz="3200" dirty="0">
                <a:latin typeface="Times New Roman"/>
                <a:cs typeface="Times New Roman"/>
              </a:rPr>
              <a:t> binds fibrinogen and he glycoprotein. receptors of neighboring </a:t>
            </a:r>
            <a:r>
              <a:rPr lang="en-US" sz="3200" dirty="0" err="1">
                <a:latin typeface="Times New Roman"/>
                <a:cs typeface="Times New Roman"/>
              </a:rPr>
              <a:t>Trs</a:t>
            </a:r>
            <a:r>
              <a:rPr lang="en-US" sz="3200" dirty="0">
                <a:latin typeface="Times New Roman"/>
                <a:cs typeface="Times New Roman"/>
              </a:rPr>
              <a:t>)</a:t>
            </a:r>
          </a:p>
          <a:p>
            <a:pPr marL="12700">
              <a:lnSpc>
                <a:spcPct val="100000"/>
              </a:lnSpc>
              <a:spcBef>
                <a:spcPts val="700"/>
              </a:spcBef>
            </a:pPr>
            <a:r>
              <a:rPr lang="en-US" sz="3200" dirty="0" smtClean="0">
                <a:latin typeface="Times New Roman"/>
                <a:cs typeface="Times New Roman"/>
              </a:rPr>
              <a:t>Platelet </a:t>
            </a:r>
            <a:r>
              <a:rPr lang="en-US" sz="3200" dirty="0">
                <a:latin typeface="Times New Roman"/>
                <a:cs typeface="Times New Roman"/>
              </a:rPr>
              <a:t>aggregation is inhibited by Pg12 and NO</a:t>
            </a:r>
          </a:p>
          <a:p>
            <a:pPr marL="12700">
              <a:lnSpc>
                <a:spcPct val="100000"/>
              </a:lnSpc>
              <a:spcBef>
                <a:spcPts val="700"/>
              </a:spcBef>
            </a:pPr>
            <a:r>
              <a:rPr lang="en-US" sz="3200" dirty="0" smtClean="0">
                <a:latin typeface="Times New Roman"/>
                <a:cs typeface="Times New Roman"/>
              </a:rPr>
              <a:t>Platelet </a:t>
            </a:r>
            <a:r>
              <a:rPr lang="en-US" sz="3200" dirty="0">
                <a:latin typeface="Times New Roman"/>
                <a:cs typeface="Times New Roman"/>
              </a:rPr>
              <a:t>aggregation is stimulated by thromboxane A2</a:t>
            </a:r>
          </a:p>
          <a:p>
            <a:pPr marL="12700">
              <a:lnSpc>
                <a:spcPct val="100000"/>
              </a:lnSpc>
              <a:spcBef>
                <a:spcPts val="700"/>
              </a:spcBef>
            </a:pPr>
            <a:r>
              <a:rPr lang="en-US" sz="3200" dirty="0" smtClean="0">
                <a:latin typeface="Times New Roman"/>
                <a:cs typeface="Times New Roman"/>
              </a:rPr>
              <a:t>Eventually</a:t>
            </a:r>
            <a:r>
              <a:rPr lang="en-US" sz="3200" dirty="0">
                <a:latin typeface="Times New Roman"/>
                <a:cs typeface="Times New Roman"/>
              </a:rPr>
              <a:t>, both </a:t>
            </a:r>
            <a:r>
              <a:rPr lang="en-US" sz="3200" dirty="0" err="1">
                <a:latin typeface="Times New Roman"/>
                <a:cs typeface="Times New Roman"/>
              </a:rPr>
              <a:t>Er</a:t>
            </a:r>
            <a:r>
              <a:rPr lang="en-US" sz="3200" dirty="0">
                <a:latin typeface="Times New Roman"/>
                <a:cs typeface="Times New Roman"/>
              </a:rPr>
              <a:t> and Le are incorporated into a hemostatic thrombus plug</a:t>
            </a:r>
          </a:p>
          <a:p>
            <a:pPr marL="12700">
              <a:lnSpc>
                <a:spcPct val="100000"/>
              </a:lnSpc>
              <a:spcBef>
                <a:spcPts val="700"/>
              </a:spcBef>
            </a:pPr>
            <a:r>
              <a:rPr lang="en-US" sz="3200" dirty="0" smtClean="0">
                <a:latin typeface="Times New Roman"/>
                <a:cs typeface="Times New Roman"/>
              </a:rPr>
              <a:t>Thrombin </a:t>
            </a:r>
            <a:r>
              <a:rPr lang="en-US" sz="3200" dirty="0">
                <a:latin typeface="Times New Roman"/>
                <a:cs typeface="Times New Roman"/>
              </a:rPr>
              <a:t>stimulates neutrophil and monocyte adhesion and is a fibroblast mitogen.</a:t>
            </a:r>
            <a:endParaRPr lang="sr-Cyrl-RS" dirty="0">
              <a:latin typeface="Times New Roman"/>
              <a:cs typeface="Times New Roman"/>
            </a:endParaRP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a:p>
            <a:pPr algn="ctr"/>
            <a:r>
              <a:rPr lang="en-US" sz="2400" dirty="0" smtClean="0">
                <a:latin typeface="Times New Roman" panose="02020603050405020304" pitchFamily="18" charset="0"/>
                <a:cs typeface="Times New Roman" panose="02020603050405020304" pitchFamily="18" charset="0"/>
              </a:rPr>
              <a:t>AGGREGATION</a:t>
            </a:r>
            <a:endParaRPr lang="en-US" sz="2400" dirty="0">
              <a:latin typeface="Times New Roman" panose="02020603050405020304" pitchFamily="18" charset="0"/>
              <a:cs typeface="Times New Roman" panose="02020603050405020304" pitchFamily="18" charset="0"/>
            </a:endParaRPr>
          </a:p>
        </p:txBody>
      </p:sp>
      <p:pic>
        <p:nvPicPr>
          <p:cNvPr id="7" name="object 3"/>
          <p:cNvPicPr/>
          <p:nvPr/>
        </p:nvPicPr>
        <p:blipFill>
          <a:blip r:embed="rId2" cstate="print"/>
          <a:stretch>
            <a:fillRect/>
          </a:stretch>
        </p:blipFill>
        <p:spPr>
          <a:xfrm>
            <a:off x="6096001" y="1825624"/>
            <a:ext cx="6096000" cy="4924524"/>
          </a:xfrm>
          <a:prstGeom prst="rect">
            <a:avLst/>
          </a:prstGeom>
        </p:spPr>
      </p:pic>
    </p:spTree>
    <p:extLst>
      <p:ext uri="{BB962C8B-B14F-4D97-AF65-F5344CB8AC3E}">
        <p14:creationId xmlns:p14="http://schemas.microsoft.com/office/powerpoint/2010/main" val="72929305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4"/>
            <a:ext cx="6096001" cy="5032375"/>
          </a:xfrm>
        </p:spPr>
        <p:txBody>
          <a:bodyPr>
            <a:normAutofit/>
          </a:bodyPr>
          <a:lstStyle/>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ARTERIAL THROMBI</a:t>
            </a:r>
          </a:p>
          <a:p>
            <a:pPr marL="0" indent="0">
              <a:buNone/>
            </a:pPr>
            <a:r>
              <a:rPr lang="en-US" dirty="0" smtClean="0">
                <a:latin typeface="Times New Roman" panose="02020603050405020304" pitchFamily="18" charset="0"/>
                <a:cs typeface="Times New Roman" panose="02020603050405020304" pitchFamily="18" charset="0"/>
              </a:rPr>
              <a:t>Platelet </a:t>
            </a:r>
            <a:r>
              <a:rPr lang="en-US" dirty="0">
                <a:latin typeface="Times New Roman" panose="02020603050405020304" pitchFamily="18" charset="0"/>
                <a:cs typeface="Times New Roman" panose="02020603050405020304" pitchFamily="18" charset="0"/>
              </a:rPr>
              <a:t>activation</a:t>
            </a:r>
          </a:p>
          <a:p>
            <a:pPr marL="0" indent="0">
              <a:buNone/>
            </a:pPr>
            <a:r>
              <a:rPr lang="en-US" dirty="0">
                <a:latin typeface="Times New Roman" panose="02020603050405020304" pitchFamily="18" charset="0"/>
                <a:cs typeface="Times New Roman" panose="02020603050405020304" pitchFamily="18" charset="0"/>
              </a:rPr>
              <a:t>Endothelial cell damage</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VENOUS THROMBI</a:t>
            </a:r>
          </a:p>
          <a:p>
            <a:pPr marL="0" indent="0">
              <a:buNone/>
            </a:pPr>
            <a:r>
              <a:rPr lang="en-US" dirty="0" smtClean="0">
                <a:latin typeface="Times New Roman" panose="02020603050405020304" pitchFamily="18" charset="0"/>
                <a:cs typeface="Times New Roman" panose="02020603050405020304" pitchFamily="18" charset="0"/>
              </a:rPr>
              <a:t>Congestion</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Activation of coagulation factors</a:t>
            </a:r>
          </a:p>
          <a:p>
            <a:pPr marL="0" indent="0">
              <a:buNone/>
            </a:pPr>
            <a:r>
              <a:rPr lang="en-US" dirty="0">
                <a:latin typeface="Times New Roman" panose="02020603050405020304" pitchFamily="18" charset="0"/>
                <a:cs typeface="Times New Roman" panose="02020603050405020304" pitchFamily="18" charset="0"/>
              </a:rPr>
              <a:t>Endothelial cell damage</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sp>
        <p:nvSpPr>
          <p:cNvPr id="8" name="Content Placeholder 2"/>
          <p:cNvSpPr txBox="1">
            <a:spLocks/>
          </p:cNvSpPr>
          <p:nvPr/>
        </p:nvSpPr>
        <p:spPr>
          <a:xfrm>
            <a:off x="6096000" y="1825625"/>
            <a:ext cx="6096001" cy="5032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A THROMBUS CAN BE:</a:t>
            </a:r>
          </a:p>
          <a:p>
            <a:pPr marL="0" indent="0">
              <a:buNone/>
            </a:pPr>
            <a:endParaRPr lang="en-US" b="1" dirty="0">
              <a:solidFill>
                <a:srgbClr val="C00000"/>
              </a:solidFill>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1. White </a:t>
            </a:r>
            <a:r>
              <a:rPr lang="en-US" dirty="0">
                <a:latin typeface="Times New Roman" panose="02020603050405020304" pitchFamily="18" charset="0"/>
                <a:cs typeface="Times New Roman" panose="02020603050405020304" pitchFamily="18" charset="0"/>
              </a:rPr>
              <a:t>(conglutination), red (stagnation), mixed and hyaline</a:t>
            </a:r>
          </a:p>
          <a:p>
            <a:pPr marL="0" indent="0">
              <a:buNone/>
            </a:pPr>
            <a:r>
              <a:rPr lang="en-US" dirty="0" smtClean="0">
                <a:latin typeface="Times New Roman" panose="02020603050405020304" pitchFamily="18" charset="0"/>
                <a:cs typeface="Times New Roman" panose="02020603050405020304" pitchFamily="18" charset="0"/>
              </a:rPr>
              <a:t>2. Mural </a:t>
            </a:r>
            <a:r>
              <a:rPr lang="en-US" dirty="0">
                <a:latin typeface="Times New Roman" panose="02020603050405020304" pitchFamily="18" charset="0"/>
                <a:cs typeface="Times New Roman" panose="02020603050405020304" pitchFamily="18" charset="0"/>
              </a:rPr>
              <a:t>and occlusive</a:t>
            </a:r>
          </a:p>
          <a:p>
            <a:pPr marL="0" indent="0">
              <a:buNone/>
            </a:pPr>
            <a:r>
              <a:rPr lang="en-US" dirty="0" smtClean="0">
                <a:latin typeface="Times New Roman" panose="02020603050405020304" pitchFamily="18" charset="0"/>
                <a:cs typeface="Times New Roman" panose="02020603050405020304" pitchFamily="18" charset="0"/>
              </a:rPr>
              <a:t>3. Cardiac</a:t>
            </a:r>
            <a:r>
              <a:rPr lang="en-US" dirty="0">
                <a:latin typeface="Times New Roman" panose="02020603050405020304" pitchFamily="18" charset="0"/>
                <a:cs typeface="Times New Roman" panose="02020603050405020304" pitchFamily="18" charset="0"/>
              </a:rPr>
              <a:t>, arterial, venous, capillary</a:t>
            </a:r>
          </a:p>
          <a:p>
            <a:pPr marL="0" indent="0">
              <a:buNone/>
            </a:pPr>
            <a:r>
              <a:rPr lang="en-US" dirty="0" smtClean="0">
                <a:latin typeface="Times New Roman" panose="02020603050405020304" pitchFamily="18" charset="0"/>
                <a:cs typeface="Times New Roman" panose="02020603050405020304" pitchFamily="18" charset="0"/>
              </a:rPr>
              <a:t>4. Septic </a:t>
            </a:r>
            <a:r>
              <a:rPr lang="en-US" dirty="0">
                <a:latin typeface="Times New Roman" panose="02020603050405020304" pitchFamily="18" charset="0"/>
                <a:cs typeface="Times New Roman" panose="02020603050405020304" pitchFamily="18" charset="0"/>
              </a:rPr>
              <a:t>and aseptic</a:t>
            </a:r>
          </a:p>
        </p:txBody>
      </p:sp>
    </p:spTree>
    <p:extLst>
      <p:ext uri="{BB962C8B-B14F-4D97-AF65-F5344CB8AC3E}">
        <p14:creationId xmlns:p14="http://schemas.microsoft.com/office/powerpoint/2010/main" val="354997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25624"/>
            <a:ext cx="6541478" cy="5032375"/>
          </a:xfrm>
        </p:spPr>
        <p:txBody>
          <a:bodyPr>
            <a:normAutofit/>
          </a:bodyPr>
          <a:lstStyle/>
          <a:p>
            <a:pPr marL="0" indent="0">
              <a:buNone/>
            </a:pPr>
            <a:r>
              <a:rPr lang="en-US" spc="-20" dirty="0">
                <a:solidFill>
                  <a:srgbClr val="000000"/>
                </a:solidFill>
                <a:latin typeface="Times New Roman"/>
                <a:cs typeface="Times New Roman"/>
              </a:rPr>
              <a:t>PARIETAL THROMBOSIS OF ANEURYSMS OF AORTA AND HEART</a:t>
            </a:r>
            <a:endParaRPr lang="en-US" dirty="0">
              <a:latin typeface="Times New Roman" panose="02020603050405020304" pitchFamily="18" charset="0"/>
              <a:cs typeface="Times New Roman" panose="02020603050405020304" pitchFamily="18" charset="0"/>
            </a:endParaRP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grpSp>
        <p:nvGrpSpPr>
          <p:cNvPr id="9" name="object 3"/>
          <p:cNvGrpSpPr/>
          <p:nvPr/>
        </p:nvGrpSpPr>
        <p:grpSpPr>
          <a:xfrm>
            <a:off x="6217920" y="1247774"/>
            <a:ext cx="5974080" cy="5579543"/>
            <a:chOff x="841538" y="1524000"/>
            <a:chExt cx="3882862" cy="5609843"/>
          </a:xfrm>
        </p:grpSpPr>
        <p:pic>
          <p:nvPicPr>
            <p:cNvPr id="10" name="object 4"/>
            <p:cNvPicPr/>
            <p:nvPr/>
          </p:nvPicPr>
          <p:blipFill>
            <a:blip r:embed="rId2" cstate="print"/>
            <a:stretch>
              <a:fillRect/>
            </a:stretch>
          </p:blipFill>
          <p:spPr>
            <a:xfrm>
              <a:off x="841538" y="1524000"/>
              <a:ext cx="3882862" cy="5609843"/>
            </a:xfrm>
            <a:prstGeom prst="rect">
              <a:avLst/>
            </a:prstGeom>
          </p:spPr>
        </p:pic>
        <p:sp>
          <p:nvSpPr>
            <p:cNvPr id="11" name="object 5"/>
            <p:cNvSpPr/>
            <p:nvPr/>
          </p:nvSpPr>
          <p:spPr>
            <a:xfrm>
              <a:off x="3467100" y="4253483"/>
              <a:ext cx="228600" cy="1219200"/>
            </a:xfrm>
            <a:custGeom>
              <a:avLst/>
              <a:gdLst/>
              <a:ahLst/>
              <a:cxnLst/>
              <a:rect l="l" t="t" r="r" b="b"/>
              <a:pathLst>
                <a:path w="228600" h="1219200">
                  <a:moveTo>
                    <a:pt x="114300" y="0"/>
                  </a:moveTo>
                  <a:lnTo>
                    <a:pt x="0" y="304799"/>
                  </a:lnTo>
                  <a:lnTo>
                    <a:pt x="57912" y="304799"/>
                  </a:lnTo>
                  <a:lnTo>
                    <a:pt x="57912" y="1219199"/>
                  </a:lnTo>
                  <a:lnTo>
                    <a:pt x="172212" y="1219199"/>
                  </a:lnTo>
                  <a:lnTo>
                    <a:pt x="172212" y="304799"/>
                  </a:lnTo>
                  <a:lnTo>
                    <a:pt x="228599" y="304799"/>
                  </a:lnTo>
                  <a:lnTo>
                    <a:pt x="114300" y="0"/>
                  </a:lnTo>
                  <a:close/>
                </a:path>
              </a:pathLst>
            </a:custGeom>
            <a:solidFill>
              <a:srgbClr val="5B9AD4"/>
            </a:solidFill>
          </p:spPr>
          <p:txBody>
            <a:bodyPr wrap="square" lIns="0" tIns="0" rIns="0" bIns="0" rtlCol="0"/>
            <a:lstStyle/>
            <a:p>
              <a:endParaRPr/>
            </a:p>
          </p:txBody>
        </p:sp>
        <p:sp>
          <p:nvSpPr>
            <p:cNvPr id="12" name="object 6"/>
            <p:cNvSpPr/>
            <p:nvPr/>
          </p:nvSpPr>
          <p:spPr>
            <a:xfrm>
              <a:off x="3457955" y="4235195"/>
              <a:ext cx="247015" cy="1243965"/>
            </a:xfrm>
            <a:custGeom>
              <a:avLst/>
              <a:gdLst/>
              <a:ahLst/>
              <a:cxnLst/>
              <a:rect l="l" t="t" r="r" b="b"/>
              <a:pathLst>
                <a:path w="247014" h="1243964">
                  <a:moveTo>
                    <a:pt x="60960" y="323087"/>
                  </a:moveTo>
                  <a:lnTo>
                    <a:pt x="60960" y="1243583"/>
                  </a:lnTo>
                  <a:lnTo>
                    <a:pt x="187451" y="1243583"/>
                  </a:lnTo>
                  <a:lnTo>
                    <a:pt x="187451" y="1237487"/>
                  </a:lnTo>
                  <a:lnTo>
                    <a:pt x="73151" y="1237487"/>
                  </a:lnTo>
                  <a:lnTo>
                    <a:pt x="67056" y="1231391"/>
                  </a:lnTo>
                  <a:lnTo>
                    <a:pt x="73151" y="1231391"/>
                  </a:lnTo>
                  <a:lnTo>
                    <a:pt x="73151" y="329183"/>
                  </a:lnTo>
                  <a:lnTo>
                    <a:pt x="67056" y="329183"/>
                  </a:lnTo>
                  <a:lnTo>
                    <a:pt x="60960" y="323087"/>
                  </a:lnTo>
                  <a:close/>
                </a:path>
                <a:path w="247014" h="1243964">
                  <a:moveTo>
                    <a:pt x="73151" y="1231391"/>
                  </a:moveTo>
                  <a:lnTo>
                    <a:pt x="67056" y="1231391"/>
                  </a:lnTo>
                  <a:lnTo>
                    <a:pt x="73151" y="1237487"/>
                  </a:lnTo>
                  <a:lnTo>
                    <a:pt x="73151" y="1231391"/>
                  </a:lnTo>
                  <a:close/>
                </a:path>
                <a:path w="247014" h="1243964">
                  <a:moveTo>
                    <a:pt x="175260" y="1231391"/>
                  </a:moveTo>
                  <a:lnTo>
                    <a:pt x="73151" y="1231391"/>
                  </a:lnTo>
                  <a:lnTo>
                    <a:pt x="73151" y="1237487"/>
                  </a:lnTo>
                  <a:lnTo>
                    <a:pt x="175260" y="1237487"/>
                  </a:lnTo>
                  <a:lnTo>
                    <a:pt x="175260" y="1231391"/>
                  </a:lnTo>
                  <a:close/>
                </a:path>
                <a:path w="247014" h="1243964">
                  <a:moveTo>
                    <a:pt x="229742" y="316991"/>
                  </a:moveTo>
                  <a:lnTo>
                    <a:pt x="175260" y="316991"/>
                  </a:lnTo>
                  <a:lnTo>
                    <a:pt x="175260" y="1237487"/>
                  </a:lnTo>
                  <a:lnTo>
                    <a:pt x="181356" y="1231391"/>
                  </a:lnTo>
                  <a:lnTo>
                    <a:pt x="187451" y="1231391"/>
                  </a:lnTo>
                  <a:lnTo>
                    <a:pt x="187451" y="329183"/>
                  </a:lnTo>
                  <a:lnTo>
                    <a:pt x="181356" y="329183"/>
                  </a:lnTo>
                  <a:lnTo>
                    <a:pt x="187451" y="323087"/>
                  </a:lnTo>
                  <a:lnTo>
                    <a:pt x="232028" y="323087"/>
                  </a:lnTo>
                  <a:lnTo>
                    <a:pt x="229742" y="316991"/>
                  </a:lnTo>
                  <a:close/>
                </a:path>
                <a:path w="247014" h="1243964">
                  <a:moveTo>
                    <a:pt x="187451" y="1231391"/>
                  </a:moveTo>
                  <a:lnTo>
                    <a:pt x="181356" y="1231391"/>
                  </a:lnTo>
                  <a:lnTo>
                    <a:pt x="175260" y="1237487"/>
                  </a:lnTo>
                  <a:lnTo>
                    <a:pt x="187451" y="1237487"/>
                  </a:lnTo>
                  <a:lnTo>
                    <a:pt x="187451" y="1231391"/>
                  </a:lnTo>
                  <a:close/>
                </a:path>
                <a:path w="247014" h="1243964">
                  <a:moveTo>
                    <a:pt x="123444" y="0"/>
                  </a:moveTo>
                  <a:lnTo>
                    <a:pt x="0" y="329183"/>
                  </a:lnTo>
                  <a:lnTo>
                    <a:pt x="60960" y="329183"/>
                  </a:lnTo>
                  <a:lnTo>
                    <a:pt x="60960" y="326135"/>
                  </a:lnTo>
                  <a:lnTo>
                    <a:pt x="15239" y="326135"/>
                  </a:lnTo>
                  <a:lnTo>
                    <a:pt x="9144" y="316991"/>
                  </a:lnTo>
                  <a:lnTo>
                    <a:pt x="18669" y="316991"/>
                  </a:lnTo>
                  <a:lnTo>
                    <a:pt x="124205" y="35559"/>
                  </a:lnTo>
                  <a:lnTo>
                    <a:pt x="118872" y="21336"/>
                  </a:lnTo>
                  <a:lnTo>
                    <a:pt x="131444" y="21336"/>
                  </a:lnTo>
                  <a:lnTo>
                    <a:pt x="123444" y="0"/>
                  </a:lnTo>
                  <a:close/>
                </a:path>
                <a:path w="247014" h="1243964">
                  <a:moveTo>
                    <a:pt x="73151" y="323087"/>
                  </a:moveTo>
                  <a:lnTo>
                    <a:pt x="60960" y="323087"/>
                  </a:lnTo>
                  <a:lnTo>
                    <a:pt x="67056" y="329183"/>
                  </a:lnTo>
                  <a:lnTo>
                    <a:pt x="73151" y="329183"/>
                  </a:lnTo>
                  <a:lnTo>
                    <a:pt x="73151" y="323087"/>
                  </a:lnTo>
                  <a:close/>
                </a:path>
                <a:path w="247014" h="1243964">
                  <a:moveTo>
                    <a:pt x="187451" y="323087"/>
                  </a:moveTo>
                  <a:lnTo>
                    <a:pt x="181356" y="329183"/>
                  </a:lnTo>
                  <a:lnTo>
                    <a:pt x="187451" y="329183"/>
                  </a:lnTo>
                  <a:lnTo>
                    <a:pt x="187451" y="323087"/>
                  </a:lnTo>
                  <a:close/>
                </a:path>
                <a:path w="247014" h="1243964">
                  <a:moveTo>
                    <a:pt x="232028" y="323087"/>
                  </a:moveTo>
                  <a:lnTo>
                    <a:pt x="187451" y="323087"/>
                  </a:lnTo>
                  <a:lnTo>
                    <a:pt x="187451" y="329183"/>
                  </a:lnTo>
                  <a:lnTo>
                    <a:pt x="246887" y="329183"/>
                  </a:lnTo>
                  <a:lnTo>
                    <a:pt x="245744" y="326135"/>
                  </a:lnTo>
                  <a:lnTo>
                    <a:pt x="233172" y="326135"/>
                  </a:lnTo>
                  <a:lnTo>
                    <a:pt x="232028" y="323087"/>
                  </a:lnTo>
                  <a:close/>
                </a:path>
                <a:path w="247014" h="1243964">
                  <a:moveTo>
                    <a:pt x="18669" y="316991"/>
                  </a:moveTo>
                  <a:lnTo>
                    <a:pt x="9144" y="316991"/>
                  </a:lnTo>
                  <a:lnTo>
                    <a:pt x="15239" y="326135"/>
                  </a:lnTo>
                  <a:lnTo>
                    <a:pt x="18669" y="316991"/>
                  </a:lnTo>
                  <a:close/>
                </a:path>
                <a:path w="247014" h="1243964">
                  <a:moveTo>
                    <a:pt x="73151" y="316991"/>
                  </a:moveTo>
                  <a:lnTo>
                    <a:pt x="18669" y="316991"/>
                  </a:lnTo>
                  <a:lnTo>
                    <a:pt x="15239" y="326135"/>
                  </a:lnTo>
                  <a:lnTo>
                    <a:pt x="60960" y="326135"/>
                  </a:lnTo>
                  <a:lnTo>
                    <a:pt x="60960" y="323087"/>
                  </a:lnTo>
                  <a:lnTo>
                    <a:pt x="73151" y="323087"/>
                  </a:lnTo>
                  <a:lnTo>
                    <a:pt x="73151" y="316991"/>
                  </a:lnTo>
                  <a:close/>
                </a:path>
                <a:path w="247014" h="1243964">
                  <a:moveTo>
                    <a:pt x="131444" y="21336"/>
                  </a:moveTo>
                  <a:lnTo>
                    <a:pt x="129539" y="21336"/>
                  </a:lnTo>
                  <a:lnTo>
                    <a:pt x="124205" y="35559"/>
                  </a:lnTo>
                  <a:lnTo>
                    <a:pt x="233172" y="326135"/>
                  </a:lnTo>
                  <a:lnTo>
                    <a:pt x="237743" y="316991"/>
                  </a:lnTo>
                  <a:lnTo>
                    <a:pt x="242315" y="316991"/>
                  </a:lnTo>
                  <a:lnTo>
                    <a:pt x="131444" y="21336"/>
                  </a:lnTo>
                  <a:close/>
                </a:path>
                <a:path w="247014" h="1243964">
                  <a:moveTo>
                    <a:pt x="242315" y="316991"/>
                  </a:moveTo>
                  <a:lnTo>
                    <a:pt x="237743" y="316991"/>
                  </a:lnTo>
                  <a:lnTo>
                    <a:pt x="233172" y="326135"/>
                  </a:lnTo>
                  <a:lnTo>
                    <a:pt x="245744" y="326135"/>
                  </a:lnTo>
                  <a:lnTo>
                    <a:pt x="242315" y="316991"/>
                  </a:lnTo>
                  <a:close/>
                </a:path>
                <a:path w="247014" h="1243964">
                  <a:moveTo>
                    <a:pt x="129539" y="21336"/>
                  </a:moveTo>
                  <a:lnTo>
                    <a:pt x="118872" y="21336"/>
                  </a:lnTo>
                  <a:lnTo>
                    <a:pt x="124205" y="35559"/>
                  </a:lnTo>
                  <a:lnTo>
                    <a:pt x="129539" y="21336"/>
                  </a:lnTo>
                  <a:close/>
                </a:path>
              </a:pathLst>
            </a:custGeom>
            <a:solidFill>
              <a:srgbClr val="000000"/>
            </a:solidFill>
          </p:spPr>
          <p:txBody>
            <a:bodyPr wrap="square" lIns="0" tIns="0" rIns="0" bIns="0" rtlCol="0"/>
            <a:lstStyle/>
            <a:p>
              <a:endParaRPr/>
            </a:p>
          </p:txBody>
        </p:sp>
      </p:grpSp>
      <p:grpSp>
        <p:nvGrpSpPr>
          <p:cNvPr id="13" name="object 7"/>
          <p:cNvGrpSpPr/>
          <p:nvPr/>
        </p:nvGrpSpPr>
        <p:grpSpPr>
          <a:xfrm>
            <a:off x="852487" y="2996418"/>
            <a:ext cx="5243513" cy="3834263"/>
            <a:chOff x="4815839" y="3666743"/>
            <a:chExt cx="4391025" cy="3474720"/>
          </a:xfrm>
        </p:grpSpPr>
        <p:sp>
          <p:nvSpPr>
            <p:cNvPr id="14" name="object 8"/>
            <p:cNvSpPr/>
            <p:nvPr/>
          </p:nvSpPr>
          <p:spPr>
            <a:xfrm>
              <a:off x="7619999" y="4564379"/>
              <a:ext cx="152400" cy="838200"/>
            </a:xfrm>
            <a:custGeom>
              <a:avLst/>
              <a:gdLst/>
              <a:ahLst/>
              <a:cxnLst/>
              <a:rect l="l" t="t" r="r" b="b"/>
              <a:pathLst>
                <a:path w="152400" h="838200">
                  <a:moveTo>
                    <a:pt x="114299" y="0"/>
                  </a:moveTo>
                  <a:lnTo>
                    <a:pt x="38100" y="0"/>
                  </a:lnTo>
                  <a:lnTo>
                    <a:pt x="38100" y="629411"/>
                  </a:lnTo>
                  <a:lnTo>
                    <a:pt x="0" y="629411"/>
                  </a:lnTo>
                  <a:lnTo>
                    <a:pt x="76199" y="838199"/>
                  </a:lnTo>
                  <a:lnTo>
                    <a:pt x="152399" y="629411"/>
                  </a:lnTo>
                  <a:lnTo>
                    <a:pt x="114299" y="629411"/>
                  </a:lnTo>
                  <a:lnTo>
                    <a:pt x="114299" y="0"/>
                  </a:lnTo>
                  <a:close/>
                </a:path>
              </a:pathLst>
            </a:custGeom>
            <a:solidFill>
              <a:srgbClr val="5B9AD4"/>
            </a:solidFill>
          </p:spPr>
          <p:txBody>
            <a:bodyPr wrap="square" lIns="0" tIns="0" rIns="0" bIns="0" rtlCol="0"/>
            <a:lstStyle/>
            <a:p>
              <a:endParaRPr/>
            </a:p>
          </p:txBody>
        </p:sp>
        <p:sp>
          <p:nvSpPr>
            <p:cNvPr id="15" name="object 9"/>
            <p:cNvSpPr/>
            <p:nvPr/>
          </p:nvSpPr>
          <p:spPr>
            <a:xfrm>
              <a:off x="7612379" y="4558283"/>
              <a:ext cx="169545" cy="862965"/>
            </a:xfrm>
            <a:custGeom>
              <a:avLst/>
              <a:gdLst/>
              <a:ahLst/>
              <a:cxnLst/>
              <a:rect l="l" t="t" r="r" b="b"/>
              <a:pathLst>
                <a:path w="169545" h="862964">
                  <a:moveTo>
                    <a:pt x="39624" y="629411"/>
                  </a:moveTo>
                  <a:lnTo>
                    <a:pt x="0" y="629411"/>
                  </a:lnTo>
                  <a:lnTo>
                    <a:pt x="83819" y="862583"/>
                  </a:lnTo>
                  <a:lnTo>
                    <a:pt x="91071" y="842771"/>
                  </a:lnTo>
                  <a:lnTo>
                    <a:pt x="79247" y="842771"/>
                  </a:lnTo>
                  <a:lnTo>
                    <a:pt x="84581" y="828050"/>
                  </a:lnTo>
                  <a:lnTo>
                    <a:pt x="17029" y="641603"/>
                  </a:lnTo>
                  <a:lnTo>
                    <a:pt x="7620" y="641603"/>
                  </a:lnTo>
                  <a:lnTo>
                    <a:pt x="13716" y="632459"/>
                  </a:lnTo>
                  <a:lnTo>
                    <a:pt x="39624" y="632459"/>
                  </a:lnTo>
                  <a:lnTo>
                    <a:pt x="39624" y="629411"/>
                  </a:lnTo>
                  <a:close/>
                </a:path>
                <a:path w="169545" h="862964">
                  <a:moveTo>
                    <a:pt x="84581" y="828050"/>
                  </a:moveTo>
                  <a:lnTo>
                    <a:pt x="79247" y="842771"/>
                  </a:lnTo>
                  <a:lnTo>
                    <a:pt x="89915" y="842771"/>
                  </a:lnTo>
                  <a:lnTo>
                    <a:pt x="84581" y="828050"/>
                  </a:lnTo>
                  <a:close/>
                </a:path>
                <a:path w="169545" h="862964">
                  <a:moveTo>
                    <a:pt x="155447" y="632459"/>
                  </a:moveTo>
                  <a:lnTo>
                    <a:pt x="84581" y="828050"/>
                  </a:lnTo>
                  <a:lnTo>
                    <a:pt x="89915" y="842771"/>
                  </a:lnTo>
                  <a:lnTo>
                    <a:pt x="91071" y="842771"/>
                  </a:lnTo>
                  <a:lnTo>
                    <a:pt x="164701" y="641603"/>
                  </a:lnTo>
                  <a:lnTo>
                    <a:pt x="160019" y="641603"/>
                  </a:lnTo>
                  <a:lnTo>
                    <a:pt x="155447" y="632459"/>
                  </a:lnTo>
                  <a:close/>
                </a:path>
                <a:path w="169545" h="862964">
                  <a:moveTo>
                    <a:pt x="13716" y="632459"/>
                  </a:moveTo>
                  <a:lnTo>
                    <a:pt x="7620" y="641603"/>
                  </a:lnTo>
                  <a:lnTo>
                    <a:pt x="17029" y="641603"/>
                  </a:lnTo>
                  <a:lnTo>
                    <a:pt x="13716" y="632459"/>
                  </a:lnTo>
                  <a:close/>
                </a:path>
                <a:path w="169545" h="862964">
                  <a:moveTo>
                    <a:pt x="39624" y="632459"/>
                  </a:moveTo>
                  <a:lnTo>
                    <a:pt x="13716" y="632459"/>
                  </a:lnTo>
                  <a:lnTo>
                    <a:pt x="17029" y="641603"/>
                  </a:lnTo>
                  <a:lnTo>
                    <a:pt x="53340" y="641603"/>
                  </a:lnTo>
                  <a:lnTo>
                    <a:pt x="53340" y="635507"/>
                  </a:lnTo>
                  <a:lnTo>
                    <a:pt x="39624" y="635507"/>
                  </a:lnTo>
                  <a:lnTo>
                    <a:pt x="39624" y="632459"/>
                  </a:lnTo>
                  <a:close/>
                </a:path>
                <a:path w="169545" h="862964">
                  <a:moveTo>
                    <a:pt x="115823" y="6096"/>
                  </a:moveTo>
                  <a:lnTo>
                    <a:pt x="115823" y="641603"/>
                  </a:lnTo>
                  <a:lnTo>
                    <a:pt x="152134" y="641603"/>
                  </a:lnTo>
                  <a:lnTo>
                    <a:pt x="154343" y="635507"/>
                  </a:lnTo>
                  <a:lnTo>
                    <a:pt x="129539" y="635507"/>
                  </a:lnTo>
                  <a:lnTo>
                    <a:pt x="121919" y="629411"/>
                  </a:lnTo>
                  <a:lnTo>
                    <a:pt x="129539" y="629411"/>
                  </a:lnTo>
                  <a:lnTo>
                    <a:pt x="129539" y="12192"/>
                  </a:lnTo>
                  <a:lnTo>
                    <a:pt x="121919" y="12192"/>
                  </a:lnTo>
                  <a:lnTo>
                    <a:pt x="115823" y="6096"/>
                  </a:lnTo>
                  <a:close/>
                </a:path>
                <a:path w="169545" h="862964">
                  <a:moveTo>
                    <a:pt x="168048" y="632459"/>
                  </a:moveTo>
                  <a:lnTo>
                    <a:pt x="155447" y="632459"/>
                  </a:lnTo>
                  <a:lnTo>
                    <a:pt x="160019" y="641603"/>
                  </a:lnTo>
                  <a:lnTo>
                    <a:pt x="164701" y="641603"/>
                  </a:lnTo>
                  <a:lnTo>
                    <a:pt x="168048" y="632459"/>
                  </a:lnTo>
                  <a:close/>
                </a:path>
                <a:path w="169545" h="862964">
                  <a:moveTo>
                    <a:pt x="129539" y="0"/>
                  </a:moveTo>
                  <a:lnTo>
                    <a:pt x="39624" y="0"/>
                  </a:lnTo>
                  <a:lnTo>
                    <a:pt x="39624" y="635507"/>
                  </a:lnTo>
                  <a:lnTo>
                    <a:pt x="45720" y="629411"/>
                  </a:lnTo>
                  <a:lnTo>
                    <a:pt x="53340" y="629411"/>
                  </a:lnTo>
                  <a:lnTo>
                    <a:pt x="53340" y="12192"/>
                  </a:lnTo>
                  <a:lnTo>
                    <a:pt x="45720" y="12192"/>
                  </a:lnTo>
                  <a:lnTo>
                    <a:pt x="53340" y="6096"/>
                  </a:lnTo>
                  <a:lnTo>
                    <a:pt x="129539" y="6096"/>
                  </a:lnTo>
                  <a:lnTo>
                    <a:pt x="129539" y="0"/>
                  </a:lnTo>
                  <a:close/>
                </a:path>
                <a:path w="169545" h="862964">
                  <a:moveTo>
                    <a:pt x="53340" y="629411"/>
                  </a:moveTo>
                  <a:lnTo>
                    <a:pt x="45720" y="629411"/>
                  </a:lnTo>
                  <a:lnTo>
                    <a:pt x="39624" y="635507"/>
                  </a:lnTo>
                  <a:lnTo>
                    <a:pt x="53340" y="635507"/>
                  </a:lnTo>
                  <a:lnTo>
                    <a:pt x="53340" y="629411"/>
                  </a:lnTo>
                  <a:close/>
                </a:path>
                <a:path w="169545" h="862964">
                  <a:moveTo>
                    <a:pt x="129539" y="629411"/>
                  </a:moveTo>
                  <a:lnTo>
                    <a:pt x="121919" y="629411"/>
                  </a:lnTo>
                  <a:lnTo>
                    <a:pt x="129539" y="635507"/>
                  </a:lnTo>
                  <a:lnTo>
                    <a:pt x="129539" y="629411"/>
                  </a:lnTo>
                  <a:close/>
                </a:path>
                <a:path w="169545" h="862964">
                  <a:moveTo>
                    <a:pt x="169163" y="629411"/>
                  </a:moveTo>
                  <a:lnTo>
                    <a:pt x="129539" y="629411"/>
                  </a:lnTo>
                  <a:lnTo>
                    <a:pt x="129539" y="635507"/>
                  </a:lnTo>
                  <a:lnTo>
                    <a:pt x="154343" y="635507"/>
                  </a:lnTo>
                  <a:lnTo>
                    <a:pt x="155447" y="632459"/>
                  </a:lnTo>
                  <a:lnTo>
                    <a:pt x="168048" y="632459"/>
                  </a:lnTo>
                  <a:lnTo>
                    <a:pt x="169163" y="629411"/>
                  </a:lnTo>
                  <a:close/>
                </a:path>
                <a:path w="169545" h="862964">
                  <a:moveTo>
                    <a:pt x="53340" y="6096"/>
                  </a:moveTo>
                  <a:lnTo>
                    <a:pt x="45720" y="12192"/>
                  </a:lnTo>
                  <a:lnTo>
                    <a:pt x="53340" y="12192"/>
                  </a:lnTo>
                  <a:lnTo>
                    <a:pt x="53340" y="6096"/>
                  </a:lnTo>
                  <a:close/>
                </a:path>
                <a:path w="169545" h="862964">
                  <a:moveTo>
                    <a:pt x="115823" y="6096"/>
                  </a:moveTo>
                  <a:lnTo>
                    <a:pt x="53340" y="6096"/>
                  </a:lnTo>
                  <a:lnTo>
                    <a:pt x="53340" y="12192"/>
                  </a:lnTo>
                  <a:lnTo>
                    <a:pt x="115823" y="12192"/>
                  </a:lnTo>
                  <a:lnTo>
                    <a:pt x="115823" y="6096"/>
                  </a:lnTo>
                  <a:close/>
                </a:path>
                <a:path w="169545" h="862964">
                  <a:moveTo>
                    <a:pt x="129539" y="6096"/>
                  </a:moveTo>
                  <a:lnTo>
                    <a:pt x="115823" y="6096"/>
                  </a:lnTo>
                  <a:lnTo>
                    <a:pt x="121919" y="12192"/>
                  </a:lnTo>
                  <a:lnTo>
                    <a:pt x="129539" y="12192"/>
                  </a:lnTo>
                  <a:lnTo>
                    <a:pt x="129539" y="6096"/>
                  </a:lnTo>
                  <a:close/>
                </a:path>
              </a:pathLst>
            </a:custGeom>
            <a:solidFill>
              <a:srgbClr val="000000"/>
            </a:solidFill>
          </p:spPr>
          <p:txBody>
            <a:bodyPr wrap="square" lIns="0" tIns="0" rIns="0" bIns="0" rtlCol="0"/>
            <a:lstStyle/>
            <a:p>
              <a:endParaRPr/>
            </a:p>
          </p:txBody>
        </p:sp>
        <p:pic>
          <p:nvPicPr>
            <p:cNvPr id="16" name="object 10"/>
            <p:cNvPicPr/>
            <p:nvPr/>
          </p:nvPicPr>
          <p:blipFill>
            <a:blip r:embed="rId3" cstate="print"/>
            <a:stretch>
              <a:fillRect/>
            </a:stretch>
          </p:blipFill>
          <p:spPr>
            <a:xfrm>
              <a:off x="4815839" y="3666743"/>
              <a:ext cx="4390644" cy="3474720"/>
            </a:xfrm>
            <a:prstGeom prst="rect">
              <a:avLst/>
            </a:prstGeom>
          </p:spPr>
        </p:pic>
        <p:pic>
          <p:nvPicPr>
            <p:cNvPr id="17" name="object 11"/>
            <p:cNvPicPr/>
            <p:nvPr/>
          </p:nvPicPr>
          <p:blipFill>
            <a:blip r:embed="rId4" cstate="print"/>
            <a:stretch>
              <a:fillRect/>
            </a:stretch>
          </p:blipFill>
          <p:spPr>
            <a:xfrm>
              <a:off x="7601711" y="5693663"/>
              <a:ext cx="170687" cy="1005839"/>
            </a:xfrm>
            <a:prstGeom prst="rect">
              <a:avLst/>
            </a:prstGeom>
          </p:spPr>
        </p:pic>
        <p:pic>
          <p:nvPicPr>
            <p:cNvPr id="18" name="object 12"/>
            <p:cNvPicPr/>
            <p:nvPr/>
          </p:nvPicPr>
          <p:blipFill>
            <a:blip r:embed="rId5" cstate="print"/>
            <a:stretch>
              <a:fillRect/>
            </a:stretch>
          </p:blipFill>
          <p:spPr>
            <a:xfrm>
              <a:off x="6480047" y="6138672"/>
              <a:ext cx="256031" cy="999743"/>
            </a:xfrm>
            <a:prstGeom prst="rect">
              <a:avLst/>
            </a:prstGeom>
          </p:spPr>
        </p:pic>
      </p:grpSp>
    </p:spTree>
    <p:extLst>
      <p:ext uri="{BB962C8B-B14F-4D97-AF65-F5344CB8AC3E}">
        <p14:creationId xmlns:p14="http://schemas.microsoft.com/office/powerpoint/2010/main" val="213399191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 y="1825624"/>
            <a:ext cx="6471140" cy="5032375"/>
          </a:xfrm>
        </p:spPr>
        <p:txBody>
          <a:bodyPr>
            <a:normAutofit/>
          </a:bodyPr>
          <a:lstStyle/>
          <a:p>
            <a:pPr marL="0" indent="0">
              <a:buNone/>
            </a:pPr>
            <a:r>
              <a:rPr lang="en-US" b="1" dirty="0">
                <a:solidFill>
                  <a:srgbClr val="C00000"/>
                </a:solidFill>
                <a:latin typeface="Times New Roman" panose="02020603050405020304" pitchFamily="18" charset="0"/>
                <a:cs typeface="Times New Roman" panose="02020603050405020304" pitchFamily="18" charset="0"/>
              </a:rPr>
              <a:t>MORPHOLOGY OF THE THROMBUS</a:t>
            </a:r>
          </a:p>
          <a:p>
            <a:pPr marL="0" indent="0">
              <a:buNone/>
            </a:pP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Venous </a:t>
            </a:r>
            <a:r>
              <a:rPr lang="en-US" dirty="0">
                <a:latin typeface="Times New Roman" panose="02020603050405020304" pitchFamily="18" charset="0"/>
                <a:cs typeface="Times New Roman" panose="02020603050405020304" pitchFamily="18" charset="0"/>
              </a:rPr>
              <a:t>thrombi are red - slow circulation, rapid formation of a fibrin network with the deposition of erythrocytes.</a:t>
            </a:r>
          </a:p>
          <a:p>
            <a:r>
              <a:rPr lang="en-US" dirty="0" smtClean="0">
                <a:latin typeface="Times New Roman" panose="02020603050405020304" pitchFamily="18" charset="0"/>
                <a:cs typeface="Times New Roman" panose="02020603050405020304" pitchFamily="18" charset="0"/>
              </a:rPr>
              <a:t>Capillaries </a:t>
            </a:r>
            <a:r>
              <a:rPr lang="en-US" dirty="0">
                <a:latin typeface="Times New Roman" panose="02020603050405020304" pitchFamily="18" charset="0"/>
                <a:cs typeface="Times New Roman" panose="02020603050405020304" pitchFamily="18" charset="0"/>
              </a:rPr>
              <a:t>- hyaline thrombi (platelet-fibrin)</a:t>
            </a:r>
          </a:p>
          <a:p>
            <a:r>
              <a:rPr lang="en-US" dirty="0" smtClean="0">
                <a:latin typeface="Times New Roman" panose="02020603050405020304" pitchFamily="18" charset="0"/>
                <a:cs typeface="Times New Roman" panose="02020603050405020304" pitchFamily="18" charset="0"/>
              </a:rPr>
              <a:t>Mixed </a:t>
            </a:r>
            <a:r>
              <a:rPr lang="en-US" dirty="0">
                <a:latin typeface="Times New Roman" panose="02020603050405020304" pitchFamily="18" charset="0"/>
                <a:cs typeface="Times New Roman" panose="02020603050405020304" pitchFamily="18" charset="0"/>
              </a:rPr>
              <a:t>thrombi consist of a head and a stem of a thrombi (body and tail) - alternating layers of white and red thrombi</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pic>
        <p:nvPicPr>
          <p:cNvPr id="13" name="object 3"/>
          <p:cNvPicPr/>
          <p:nvPr/>
        </p:nvPicPr>
        <p:blipFill>
          <a:blip r:embed="rId2" cstate="print"/>
          <a:stretch>
            <a:fillRect/>
          </a:stretch>
        </p:blipFill>
        <p:spPr>
          <a:xfrm>
            <a:off x="6344528" y="2166425"/>
            <a:ext cx="5847471" cy="4691574"/>
          </a:xfrm>
          <a:prstGeom prst="rect">
            <a:avLst/>
          </a:prstGeom>
        </p:spPr>
      </p:pic>
    </p:spTree>
    <p:extLst>
      <p:ext uri="{BB962C8B-B14F-4D97-AF65-F5344CB8AC3E}">
        <p14:creationId xmlns:p14="http://schemas.microsoft.com/office/powerpoint/2010/main" val="156962834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 y="1825624"/>
            <a:ext cx="6471140" cy="5032375"/>
          </a:xfrm>
        </p:spPr>
        <p:txBody>
          <a:bodyPr>
            <a:normAutofit/>
          </a:bodyPr>
          <a:lstStyle/>
          <a:p>
            <a:pPr marL="0" indent="0">
              <a:buNone/>
            </a:pPr>
            <a:r>
              <a:rPr lang="en-US" b="1" dirty="0">
                <a:solidFill>
                  <a:srgbClr val="C00000"/>
                </a:solidFill>
                <a:latin typeface="Times New Roman" panose="02020603050405020304" pitchFamily="18" charset="0"/>
                <a:cs typeface="Times New Roman" panose="02020603050405020304" pitchFamily="18" charset="0"/>
              </a:rPr>
              <a:t>MORPHOLOGY OF THE THROMBUS</a:t>
            </a:r>
          </a:p>
          <a:p>
            <a:pPr marL="0" indent="0">
              <a:buNone/>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Lines of Zahn: alternating layers of platelets and fibrin in a thrombus</a:t>
            </a: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pic>
        <p:nvPicPr>
          <p:cNvPr id="14" name="object 3"/>
          <p:cNvPicPr/>
          <p:nvPr/>
        </p:nvPicPr>
        <p:blipFill>
          <a:blip r:embed="rId2" cstate="print"/>
          <a:stretch>
            <a:fillRect/>
          </a:stretch>
        </p:blipFill>
        <p:spPr>
          <a:xfrm>
            <a:off x="6385209" y="1788349"/>
            <a:ext cx="5792723" cy="5106923"/>
          </a:xfrm>
          <a:prstGeom prst="rect">
            <a:avLst/>
          </a:prstGeom>
        </p:spPr>
      </p:pic>
    </p:spTree>
    <p:extLst>
      <p:ext uri="{BB962C8B-B14F-4D97-AF65-F5344CB8AC3E}">
        <p14:creationId xmlns:p14="http://schemas.microsoft.com/office/powerpoint/2010/main" val="8109504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0" y="0"/>
            <a:ext cx="6143742" cy="1181253"/>
          </a:xfrm>
        </p:spPr>
        <p:txBody>
          <a:bodyPr>
            <a:normAutofit/>
          </a:bodyPr>
          <a:lstStyle/>
          <a:p>
            <a:pPr marL="0" indent="0">
              <a:buNone/>
            </a:pPr>
            <a:r>
              <a:rPr lang="en-US" sz="2600" b="1" dirty="0">
                <a:solidFill>
                  <a:srgbClr val="C00000"/>
                </a:solidFill>
                <a:latin typeface="Times New Roman" panose="02020603050405020304" pitchFamily="18" charset="0"/>
                <a:cs typeface="Times New Roman" panose="02020603050405020304" pitchFamily="18" charset="0"/>
              </a:rPr>
              <a:t>MORPHOLOGY OF THE </a:t>
            </a:r>
            <a:r>
              <a:rPr lang="en-US" sz="2600" b="1" dirty="0" smtClean="0">
                <a:solidFill>
                  <a:srgbClr val="C00000"/>
                </a:solidFill>
                <a:latin typeface="Times New Roman" panose="02020603050405020304" pitchFamily="18" charset="0"/>
                <a:cs typeface="Times New Roman" panose="02020603050405020304" pitchFamily="18" charset="0"/>
              </a:rPr>
              <a:t>THROMBUS</a:t>
            </a:r>
          </a:p>
          <a:p>
            <a:pPr marL="0" indent="0">
              <a:buNone/>
            </a:pPr>
            <a:r>
              <a:rPr lang="en-US" sz="2600" dirty="0">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arietal thrombus of auricles and right atria</a:t>
            </a:r>
          </a:p>
          <a:p>
            <a:pPr marL="0" indent="0">
              <a:buNone/>
            </a:pPr>
            <a:endParaRPr lang="en-US" sz="2600" dirty="0">
              <a:latin typeface="Times New Roman" panose="02020603050405020304" pitchFamily="18" charset="0"/>
              <a:cs typeface="Times New Roman" panose="02020603050405020304" pitchFamily="18" charset="0"/>
            </a:endParaRP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grpSp>
        <p:nvGrpSpPr>
          <p:cNvPr id="7" name="object 3"/>
          <p:cNvGrpSpPr/>
          <p:nvPr/>
        </p:nvGrpSpPr>
        <p:grpSpPr>
          <a:xfrm>
            <a:off x="390964" y="1456690"/>
            <a:ext cx="5314071" cy="5401310"/>
            <a:chOff x="533400" y="1914143"/>
            <a:chExt cx="4648200" cy="5401310"/>
          </a:xfrm>
        </p:grpSpPr>
        <p:pic>
          <p:nvPicPr>
            <p:cNvPr id="8" name="object 4"/>
            <p:cNvPicPr/>
            <p:nvPr/>
          </p:nvPicPr>
          <p:blipFill>
            <a:blip r:embed="rId2" cstate="print"/>
            <a:stretch>
              <a:fillRect/>
            </a:stretch>
          </p:blipFill>
          <p:spPr>
            <a:xfrm>
              <a:off x="533400" y="1914143"/>
              <a:ext cx="4648200" cy="5401056"/>
            </a:xfrm>
            <a:prstGeom prst="rect">
              <a:avLst/>
            </a:prstGeom>
          </p:spPr>
        </p:pic>
        <p:sp>
          <p:nvSpPr>
            <p:cNvPr id="9" name="object 5"/>
            <p:cNvSpPr/>
            <p:nvPr/>
          </p:nvSpPr>
          <p:spPr>
            <a:xfrm>
              <a:off x="771143" y="3962400"/>
              <a:ext cx="1203960" cy="228600"/>
            </a:xfrm>
            <a:custGeom>
              <a:avLst/>
              <a:gdLst/>
              <a:ahLst/>
              <a:cxnLst/>
              <a:rect l="l" t="t" r="r" b="b"/>
              <a:pathLst>
                <a:path w="1203960" h="228600">
                  <a:moveTo>
                    <a:pt x="903731" y="0"/>
                  </a:moveTo>
                  <a:lnTo>
                    <a:pt x="903731" y="57912"/>
                  </a:lnTo>
                  <a:lnTo>
                    <a:pt x="0" y="57912"/>
                  </a:lnTo>
                  <a:lnTo>
                    <a:pt x="0" y="172212"/>
                  </a:lnTo>
                  <a:lnTo>
                    <a:pt x="903731" y="172212"/>
                  </a:lnTo>
                  <a:lnTo>
                    <a:pt x="903731" y="228600"/>
                  </a:lnTo>
                  <a:lnTo>
                    <a:pt x="1203959" y="114300"/>
                  </a:lnTo>
                  <a:lnTo>
                    <a:pt x="903731" y="0"/>
                  </a:lnTo>
                  <a:close/>
                </a:path>
              </a:pathLst>
            </a:custGeom>
            <a:solidFill>
              <a:srgbClr val="5B9AD4"/>
            </a:solidFill>
          </p:spPr>
          <p:txBody>
            <a:bodyPr wrap="square" lIns="0" tIns="0" rIns="0" bIns="0" rtlCol="0"/>
            <a:lstStyle/>
            <a:p>
              <a:endParaRPr/>
            </a:p>
          </p:txBody>
        </p:sp>
        <p:sp>
          <p:nvSpPr>
            <p:cNvPr id="10" name="object 6"/>
            <p:cNvSpPr/>
            <p:nvPr/>
          </p:nvSpPr>
          <p:spPr>
            <a:xfrm>
              <a:off x="765047" y="3953255"/>
              <a:ext cx="1228725" cy="248920"/>
            </a:xfrm>
            <a:custGeom>
              <a:avLst/>
              <a:gdLst/>
              <a:ahLst/>
              <a:cxnLst/>
              <a:rect l="l" t="t" r="r" b="b"/>
              <a:pathLst>
                <a:path w="1228725" h="248920">
                  <a:moveTo>
                    <a:pt x="902207" y="181356"/>
                  </a:moveTo>
                  <a:lnTo>
                    <a:pt x="902207" y="248412"/>
                  </a:lnTo>
                  <a:lnTo>
                    <a:pt x="930048" y="237744"/>
                  </a:lnTo>
                  <a:lnTo>
                    <a:pt x="915923" y="237744"/>
                  </a:lnTo>
                  <a:lnTo>
                    <a:pt x="906779" y="233172"/>
                  </a:lnTo>
                  <a:lnTo>
                    <a:pt x="915923" y="229708"/>
                  </a:lnTo>
                  <a:lnTo>
                    <a:pt x="915923" y="187451"/>
                  </a:lnTo>
                  <a:lnTo>
                    <a:pt x="909827" y="187451"/>
                  </a:lnTo>
                  <a:lnTo>
                    <a:pt x="902207" y="181356"/>
                  </a:lnTo>
                  <a:close/>
                </a:path>
                <a:path w="1228725" h="248920">
                  <a:moveTo>
                    <a:pt x="915923" y="229708"/>
                  </a:moveTo>
                  <a:lnTo>
                    <a:pt x="906779" y="233172"/>
                  </a:lnTo>
                  <a:lnTo>
                    <a:pt x="915923" y="237744"/>
                  </a:lnTo>
                  <a:lnTo>
                    <a:pt x="915923" y="229708"/>
                  </a:lnTo>
                  <a:close/>
                </a:path>
                <a:path w="1228725" h="248920">
                  <a:moveTo>
                    <a:pt x="1194450" y="124206"/>
                  </a:moveTo>
                  <a:lnTo>
                    <a:pt x="915923" y="229708"/>
                  </a:lnTo>
                  <a:lnTo>
                    <a:pt x="915923" y="237744"/>
                  </a:lnTo>
                  <a:lnTo>
                    <a:pt x="930048" y="237744"/>
                  </a:lnTo>
                  <a:lnTo>
                    <a:pt x="1212434" y="129539"/>
                  </a:lnTo>
                  <a:lnTo>
                    <a:pt x="1208531" y="129539"/>
                  </a:lnTo>
                  <a:lnTo>
                    <a:pt x="1194450" y="124206"/>
                  </a:lnTo>
                  <a:close/>
                </a:path>
                <a:path w="1228725" h="248920">
                  <a:moveTo>
                    <a:pt x="902207" y="60960"/>
                  </a:moveTo>
                  <a:lnTo>
                    <a:pt x="0" y="60960"/>
                  </a:lnTo>
                  <a:lnTo>
                    <a:pt x="0" y="187451"/>
                  </a:lnTo>
                  <a:lnTo>
                    <a:pt x="902207" y="187451"/>
                  </a:lnTo>
                  <a:lnTo>
                    <a:pt x="902207" y="181356"/>
                  </a:lnTo>
                  <a:lnTo>
                    <a:pt x="12192" y="181356"/>
                  </a:lnTo>
                  <a:lnTo>
                    <a:pt x="6096" y="175260"/>
                  </a:lnTo>
                  <a:lnTo>
                    <a:pt x="12192" y="175260"/>
                  </a:lnTo>
                  <a:lnTo>
                    <a:pt x="12192" y="73151"/>
                  </a:lnTo>
                  <a:lnTo>
                    <a:pt x="6096" y="73151"/>
                  </a:lnTo>
                  <a:lnTo>
                    <a:pt x="12192" y="67056"/>
                  </a:lnTo>
                  <a:lnTo>
                    <a:pt x="902207" y="67056"/>
                  </a:lnTo>
                  <a:lnTo>
                    <a:pt x="902207" y="60960"/>
                  </a:lnTo>
                  <a:close/>
                </a:path>
                <a:path w="1228725" h="248920">
                  <a:moveTo>
                    <a:pt x="915923" y="175260"/>
                  </a:moveTo>
                  <a:lnTo>
                    <a:pt x="12192" y="175260"/>
                  </a:lnTo>
                  <a:lnTo>
                    <a:pt x="12192" y="181356"/>
                  </a:lnTo>
                  <a:lnTo>
                    <a:pt x="902207" y="181356"/>
                  </a:lnTo>
                  <a:lnTo>
                    <a:pt x="909827" y="187451"/>
                  </a:lnTo>
                  <a:lnTo>
                    <a:pt x="915923" y="187451"/>
                  </a:lnTo>
                  <a:lnTo>
                    <a:pt x="915923" y="175260"/>
                  </a:lnTo>
                  <a:close/>
                </a:path>
                <a:path w="1228725" h="248920">
                  <a:moveTo>
                    <a:pt x="12192" y="175260"/>
                  </a:moveTo>
                  <a:lnTo>
                    <a:pt x="6096" y="175260"/>
                  </a:lnTo>
                  <a:lnTo>
                    <a:pt x="12192" y="181356"/>
                  </a:lnTo>
                  <a:lnTo>
                    <a:pt x="12192" y="175260"/>
                  </a:lnTo>
                  <a:close/>
                </a:path>
                <a:path w="1228725" h="248920">
                  <a:moveTo>
                    <a:pt x="1208531" y="118872"/>
                  </a:moveTo>
                  <a:lnTo>
                    <a:pt x="1194450" y="124206"/>
                  </a:lnTo>
                  <a:lnTo>
                    <a:pt x="1208531" y="129539"/>
                  </a:lnTo>
                  <a:lnTo>
                    <a:pt x="1208531" y="118872"/>
                  </a:lnTo>
                  <a:close/>
                </a:path>
                <a:path w="1228725" h="248920">
                  <a:moveTo>
                    <a:pt x="1216264" y="118872"/>
                  </a:moveTo>
                  <a:lnTo>
                    <a:pt x="1208531" y="118872"/>
                  </a:lnTo>
                  <a:lnTo>
                    <a:pt x="1208531" y="129539"/>
                  </a:lnTo>
                  <a:lnTo>
                    <a:pt x="1212434" y="129539"/>
                  </a:lnTo>
                  <a:lnTo>
                    <a:pt x="1228343" y="123444"/>
                  </a:lnTo>
                  <a:lnTo>
                    <a:pt x="1216264" y="118872"/>
                  </a:lnTo>
                  <a:close/>
                </a:path>
                <a:path w="1228725" h="248920">
                  <a:moveTo>
                    <a:pt x="926366" y="9144"/>
                  </a:moveTo>
                  <a:lnTo>
                    <a:pt x="915923" y="9144"/>
                  </a:lnTo>
                  <a:lnTo>
                    <a:pt x="915923" y="18703"/>
                  </a:lnTo>
                  <a:lnTo>
                    <a:pt x="1194450" y="124206"/>
                  </a:lnTo>
                  <a:lnTo>
                    <a:pt x="1208531" y="118872"/>
                  </a:lnTo>
                  <a:lnTo>
                    <a:pt x="1216264" y="118872"/>
                  </a:lnTo>
                  <a:lnTo>
                    <a:pt x="926366" y="9144"/>
                  </a:lnTo>
                  <a:close/>
                </a:path>
                <a:path w="1228725" h="248920">
                  <a:moveTo>
                    <a:pt x="12192" y="67056"/>
                  </a:moveTo>
                  <a:lnTo>
                    <a:pt x="6096" y="73151"/>
                  </a:lnTo>
                  <a:lnTo>
                    <a:pt x="12192" y="73151"/>
                  </a:lnTo>
                  <a:lnTo>
                    <a:pt x="12192" y="67056"/>
                  </a:lnTo>
                  <a:close/>
                </a:path>
                <a:path w="1228725" h="248920">
                  <a:moveTo>
                    <a:pt x="915923" y="60960"/>
                  </a:moveTo>
                  <a:lnTo>
                    <a:pt x="909827" y="60960"/>
                  </a:lnTo>
                  <a:lnTo>
                    <a:pt x="902207" y="67056"/>
                  </a:lnTo>
                  <a:lnTo>
                    <a:pt x="12192" y="67056"/>
                  </a:lnTo>
                  <a:lnTo>
                    <a:pt x="12192" y="73151"/>
                  </a:lnTo>
                  <a:lnTo>
                    <a:pt x="915923" y="73151"/>
                  </a:lnTo>
                  <a:lnTo>
                    <a:pt x="915923" y="60960"/>
                  </a:lnTo>
                  <a:close/>
                </a:path>
                <a:path w="1228725" h="248920">
                  <a:moveTo>
                    <a:pt x="902207" y="0"/>
                  </a:moveTo>
                  <a:lnTo>
                    <a:pt x="902207" y="67056"/>
                  </a:lnTo>
                  <a:lnTo>
                    <a:pt x="909827" y="60960"/>
                  </a:lnTo>
                  <a:lnTo>
                    <a:pt x="915923" y="60960"/>
                  </a:lnTo>
                  <a:lnTo>
                    <a:pt x="915923" y="18703"/>
                  </a:lnTo>
                  <a:lnTo>
                    <a:pt x="906779" y="15239"/>
                  </a:lnTo>
                  <a:lnTo>
                    <a:pt x="915923" y="9144"/>
                  </a:lnTo>
                  <a:lnTo>
                    <a:pt x="926366" y="9144"/>
                  </a:lnTo>
                  <a:lnTo>
                    <a:pt x="902207" y="0"/>
                  </a:lnTo>
                  <a:close/>
                </a:path>
                <a:path w="1228725" h="248920">
                  <a:moveTo>
                    <a:pt x="915923" y="9144"/>
                  </a:moveTo>
                  <a:lnTo>
                    <a:pt x="906779" y="15239"/>
                  </a:lnTo>
                  <a:lnTo>
                    <a:pt x="915923" y="18703"/>
                  </a:lnTo>
                  <a:lnTo>
                    <a:pt x="915923" y="9144"/>
                  </a:lnTo>
                  <a:close/>
                </a:path>
              </a:pathLst>
            </a:custGeom>
            <a:solidFill>
              <a:srgbClr val="000000"/>
            </a:solidFill>
          </p:spPr>
          <p:txBody>
            <a:bodyPr wrap="square" lIns="0" tIns="0" rIns="0" bIns="0" rtlCol="0"/>
            <a:lstStyle/>
            <a:p>
              <a:endParaRPr/>
            </a:p>
          </p:txBody>
        </p:sp>
      </p:grpSp>
      <p:grpSp>
        <p:nvGrpSpPr>
          <p:cNvPr id="11" name="object 7"/>
          <p:cNvGrpSpPr/>
          <p:nvPr/>
        </p:nvGrpSpPr>
        <p:grpSpPr>
          <a:xfrm>
            <a:off x="6516111" y="1456690"/>
            <a:ext cx="5303519" cy="5420995"/>
            <a:chOff x="5334000" y="1894331"/>
            <a:chExt cx="4269105" cy="5420995"/>
          </a:xfrm>
        </p:grpSpPr>
        <p:pic>
          <p:nvPicPr>
            <p:cNvPr id="12" name="object 8"/>
            <p:cNvPicPr/>
            <p:nvPr/>
          </p:nvPicPr>
          <p:blipFill>
            <a:blip r:embed="rId3" cstate="print"/>
            <a:stretch>
              <a:fillRect/>
            </a:stretch>
          </p:blipFill>
          <p:spPr>
            <a:xfrm>
              <a:off x="5334000" y="1894331"/>
              <a:ext cx="4268723" cy="5420868"/>
            </a:xfrm>
            <a:prstGeom prst="rect">
              <a:avLst/>
            </a:prstGeom>
          </p:spPr>
        </p:pic>
        <p:sp>
          <p:nvSpPr>
            <p:cNvPr id="15" name="object 9"/>
            <p:cNvSpPr/>
            <p:nvPr/>
          </p:nvSpPr>
          <p:spPr>
            <a:xfrm>
              <a:off x="7924799" y="4343400"/>
              <a:ext cx="228600" cy="1752600"/>
            </a:xfrm>
            <a:custGeom>
              <a:avLst/>
              <a:gdLst/>
              <a:ahLst/>
              <a:cxnLst/>
              <a:rect l="l" t="t" r="r" b="b"/>
              <a:pathLst>
                <a:path w="228600" h="1752600">
                  <a:moveTo>
                    <a:pt x="114300" y="0"/>
                  </a:moveTo>
                  <a:lnTo>
                    <a:pt x="0" y="438911"/>
                  </a:lnTo>
                  <a:lnTo>
                    <a:pt x="57911" y="438911"/>
                  </a:lnTo>
                  <a:lnTo>
                    <a:pt x="57911" y="1752599"/>
                  </a:lnTo>
                  <a:lnTo>
                    <a:pt x="172211" y="1752599"/>
                  </a:lnTo>
                  <a:lnTo>
                    <a:pt x="172211" y="438911"/>
                  </a:lnTo>
                  <a:lnTo>
                    <a:pt x="228600" y="438911"/>
                  </a:lnTo>
                  <a:lnTo>
                    <a:pt x="114300" y="0"/>
                  </a:lnTo>
                  <a:close/>
                </a:path>
              </a:pathLst>
            </a:custGeom>
            <a:solidFill>
              <a:srgbClr val="5B9AD4"/>
            </a:solidFill>
          </p:spPr>
          <p:txBody>
            <a:bodyPr wrap="square" lIns="0" tIns="0" rIns="0" bIns="0" rtlCol="0"/>
            <a:lstStyle/>
            <a:p>
              <a:endParaRPr/>
            </a:p>
          </p:txBody>
        </p:sp>
        <p:sp>
          <p:nvSpPr>
            <p:cNvPr id="16" name="object 10"/>
            <p:cNvSpPr/>
            <p:nvPr/>
          </p:nvSpPr>
          <p:spPr>
            <a:xfrm>
              <a:off x="7917179" y="4319015"/>
              <a:ext cx="245745" cy="1784985"/>
            </a:xfrm>
            <a:custGeom>
              <a:avLst/>
              <a:gdLst/>
              <a:ahLst/>
              <a:cxnLst/>
              <a:rect l="l" t="t" r="r" b="b"/>
              <a:pathLst>
                <a:path w="245745" h="1784985">
                  <a:moveTo>
                    <a:pt x="59435" y="463295"/>
                  </a:moveTo>
                  <a:lnTo>
                    <a:pt x="59435" y="1784603"/>
                  </a:lnTo>
                  <a:lnTo>
                    <a:pt x="185927" y="1784603"/>
                  </a:lnTo>
                  <a:lnTo>
                    <a:pt x="185927" y="1776983"/>
                  </a:lnTo>
                  <a:lnTo>
                    <a:pt x="71627" y="1776983"/>
                  </a:lnTo>
                  <a:lnTo>
                    <a:pt x="65531" y="1770887"/>
                  </a:lnTo>
                  <a:lnTo>
                    <a:pt x="71627" y="1770887"/>
                  </a:lnTo>
                  <a:lnTo>
                    <a:pt x="71627" y="469392"/>
                  </a:lnTo>
                  <a:lnTo>
                    <a:pt x="65531" y="469392"/>
                  </a:lnTo>
                  <a:lnTo>
                    <a:pt x="59435" y="463295"/>
                  </a:lnTo>
                  <a:close/>
                </a:path>
                <a:path w="245745" h="1784985">
                  <a:moveTo>
                    <a:pt x="71627" y="1770887"/>
                  </a:moveTo>
                  <a:lnTo>
                    <a:pt x="65531" y="1770887"/>
                  </a:lnTo>
                  <a:lnTo>
                    <a:pt x="71627" y="1776983"/>
                  </a:lnTo>
                  <a:lnTo>
                    <a:pt x="71627" y="1770887"/>
                  </a:lnTo>
                  <a:close/>
                </a:path>
                <a:path w="245745" h="1784985">
                  <a:moveTo>
                    <a:pt x="173735" y="1770887"/>
                  </a:moveTo>
                  <a:lnTo>
                    <a:pt x="71627" y="1770887"/>
                  </a:lnTo>
                  <a:lnTo>
                    <a:pt x="71627" y="1776983"/>
                  </a:lnTo>
                  <a:lnTo>
                    <a:pt x="173735" y="1776983"/>
                  </a:lnTo>
                  <a:lnTo>
                    <a:pt x="173735" y="1770887"/>
                  </a:lnTo>
                  <a:close/>
                </a:path>
                <a:path w="245745" h="1784985">
                  <a:moveTo>
                    <a:pt x="228132" y="457200"/>
                  </a:moveTo>
                  <a:lnTo>
                    <a:pt x="173735" y="457200"/>
                  </a:lnTo>
                  <a:lnTo>
                    <a:pt x="173735" y="1776983"/>
                  </a:lnTo>
                  <a:lnTo>
                    <a:pt x="179831" y="1770887"/>
                  </a:lnTo>
                  <a:lnTo>
                    <a:pt x="185927" y="1770887"/>
                  </a:lnTo>
                  <a:lnTo>
                    <a:pt x="185927" y="469392"/>
                  </a:lnTo>
                  <a:lnTo>
                    <a:pt x="179831" y="469392"/>
                  </a:lnTo>
                  <a:lnTo>
                    <a:pt x="185927" y="463295"/>
                  </a:lnTo>
                  <a:lnTo>
                    <a:pt x="229725" y="463295"/>
                  </a:lnTo>
                  <a:lnTo>
                    <a:pt x="228132" y="457200"/>
                  </a:lnTo>
                  <a:close/>
                </a:path>
                <a:path w="245745" h="1784985">
                  <a:moveTo>
                    <a:pt x="185927" y="1770887"/>
                  </a:moveTo>
                  <a:lnTo>
                    <a:pt x="179831" y="1770887"/>
                  </a:lnTo>
                  <a:lnTo>
                    <a:pt x="173735" y="1776983"/>
                  </a:lnTo>
                  <a:lnTo>
                    <a:pt x="185927" y="1776983"/>
                  </a:lnTo>
                  <a:lnTo>
                    <a:pt x="185927" y="1770887"/>
                  </a:lnTo>
                  <a:close/>
                </a:path>
                <a:path w="245745" h="1784985">
                  <a:moveTo>
                    <a:pt x="121920" y="0"/>
                  </a:moveTo>
                  <a:lnTo>
                    <a:pt x="0" y="469392"/>
                  </a:lnTo>
                  <a:lnTo>
                    <a:pt x="59435" y="469392"/>
                  </a:lnTo>
                  <a:lnTo>
                    <a:pt x="59435" y="464819"/>
                  </a:lnTo>
                  <a:lnTo>
                    <a:pt x="13716" y="464819"/>
                  </a:lnTo>
                  <a:lnTo>
                    <a:pt x="7620" y="457200"/>
                  </a:lnTo>
                  <a:lnTo>
                    <a:pt x="15707" y="457200"/>
                  </a:lnTo>
                  <a:lnTo>
                    <a:pt x="121920" y="50759"/>
                  </a:lnTo>
                  <a:lnTo>
                    <a:pt x="115824" y="27431"/>
                  </a:lnTo>
                  <a:lnTo>
                    <a:pt x="129134" y="27431"/>
                  </a:lnTo>
                  <a:lnTo>
                    <a:pt x="121920" y="0"/>
                  </a:lnTo>
                  <a:close/>
                </a:path>
                <a:path w="245745" h="1784985">
                  <a:moveTo>
                    <a:pt x="71627" y="463295"/>
                  </a:moveTo>
                  <a:lnTo>
                    <a:pt x="59435" y="463295"/>
                  </a:lnTo>
                  <a:lnTo>
                    <a:pt x="65531" y="469392"/>
                  </a:lnTo>
                  <a:lnTo>
                    <a:pt x="71627" y="469392"/>
                  </a:lnTo>
                  <a:lnTo>
                    <a:pt x="71627" y="463295"/>
                  </a:lnTo>
                  <a:close/>
                </a:path>
                <a:path w="245745" h="1784985">
                  <a:moveTo>
                    <a:pt x="185927" y="463295"/>
                  </a:moveTo>
                  <a:lnTo>
                    <a:pt x="179831" y="469392"/>
                  </a:lnTo>
                  <a:lnTo>
                    <a:pt x="185927" y="469392"/>
                  </a:lnTo>
                  <a:lnTo>
                    <a:pt x="185927" y="463295"/>
                  </a:lnTo>
                  <a:close/>
                </a:path>
                <a:path w="245745" h="1784985">
                  <a:moveTo>
                    <a:pt x="229725" y="463295"/>
                  </a:moveTo>
                  <a:lnTo>
                    <a:pt x="185927" y="463295"/>
                  </a:lnTo>
                  <a:lnTo>
                    <a:pt x="185927" y="469392"/>
                  </a:lnTo>
                  <a:lnTo>
                    <a:pt x="245363" y="469392"/>
                  </a:lnTo>
                  <a:lnTo>
                    <a:pt x="244161" y="464819"/>
                  </a:lnTo>
                  <a:lnTo>
                    <a:pt x="230124" y="464819"/>
                  </a:lnTo>
                  <a:lnTo>
                    <a:pt x="229725" y="463295"/>
                  </a:lnTo>
                  <a:close/>
                </a:path>
                <a:path w="245745" h="1784985">
                  <a:moveTo>
                    <a:pt x="15707" y="457200"/>
                  </a:moveTo>
                  <a:lnTo>
                    <a:pt x="7620" y="457200"/>
                  </a:lnTo>
                  <a:lnTo>
                    <a:pt x="13716" y="464819"/>
                  </a:lnTo>
                  <a:lnTo>
                    <a:pt x="15707" y="457200"/>
                  </a:lnTo>
                  <a:close/>
                </a:path>
                <a:path w="245745" h="1784985">
                  <a:moveTo>
                    <a:pt x="71627" y="457200"/>
                  </a:moveTo>
                  <a:lnTo>
                    <a:pt x="15707" y="457200"/>
                  </a:lnTo>
                  <a:lnTo>
                    <a:pt x="13716" y="464819"/>
                  </a:lnTo>
                  <a:lnTo>
                    <a:pt x="59435" y="464819"/>
                  </a:lnTo>
                  <a:lnTo>
                    <a:pt x="59435" y="463295"/>
                  </a:lnTo>
                  <a:lnTo>
                    <a:pt x="71627" y="463295"/>
                  </a:lnTo>
                  <a:lnTo>
                    <a:pt x="71627" y="457200"/>
                  </a:lnTo>
                  <a:close/>
                </a:path>
                <a:path w="245745" h="1784985">
                  <a:moveTo>
                    <a:pt x="129134" y="27431"/>
                  </a:moveTo>
                  <a:lnTo>
                    <a:pt x="128016" y="27431"/>
                  </a:lnTo>
                  <a:lnTo>
                    <a:pt x="121920" y="50759"/>
                  </a:lnTo>
                  <a:lnTo>
                    <a:pt x="230124" y="464819"/>
                  </a:lnTo>
                  <a:lnTo>
                    <a:pt x="236220" y="457200"/>
                  </a:lnTo>
                  <a:lnTo>
                    <a:pt x="242157" y="457200"/>
                  </a:lnTo>
                  <a:lnTo>
                    <a:pt x="129134" y="27431"/>
                  </a:lnTo>
                  <a:close/>
                </a:path>
                <a:path w="245745" h="1784985">
                  <a:moveTo>
                    <a:pt x="242157" y="457200"/>
                  </a:moveTo>
                  <a:lnTo>
                    <a:pt x="236220" y="457200"/>
                  </a:lnTo>
                  <a:lnTo>
                    <a:pt x="230124" y="464819"/>
                  </a:lnTo>
                  <a:lnTo>
                    <a:pt x="244161" y="464819"/>
                  </a:lnTo>
                  <a:lnTo>
                    <a:pt x="242157" y="457200"/>
                  </a:lnTo>
                  <a:close/>
                </a:path>
                <a:path w="245745" h="1784985">
                  <a:moveTo>
                    <a:pt x="128016" y="27431"/>
                  </a:moveTo>
                  <a:lnTo>
                    <a:pt x="115824" y="27431"/>
                  </a:lnTo>
                  <a:lnTo>
                    <a:pt x="121920" y="50759"/>
                  </a:lnTo>
                  <a:lnTo>
                    <a:pt x="128016" y="27431"/>
                  </a:lnTo>
                  <a:close/>
                </a:path>
              </a:pathLst>
            </a:custGeom>
            <a:solidFill>
              <a:srgbClr val="000000"/>
            </a:solidFill>
          </p:spPr>
          <p:txBody>
            <a:bodyPr wrap="square" lIns="0" tIns="0" rIns="0" bIns="0" rtlCol="0"/>
            <a:lstStyle/>
            <a:p>
              <a:endParaRPr/>
            </a:p>
          </p:txBody>
        </p:sp>
      </p:grpSp>
    </p:spTree>
    <p:extLst>
      <p:ext uri="{BB962C8B-B14F-4D97-AF65-F5344CB8AC3E}">
        <p14:creationId xmlns:p14="http://schemas.microsoft.com/office/powerpoint/2010/main" val="38169487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0" y="0"/>
            <a:ext cx="6143742" cy="1181253"/>
          </a:xfrm>
        </p:spPr>
        <p:txBody>
          <a:bodyPr>
            <a:normAutofit lnSpcReduction="10000"/>
          </a:bodyPr>
          <a:lstStyle/>
          <a:p>
            <a:pPr marL="0" indent="0">
              <a:buNone/>
            </a:pPr>
            <a:r>
              <a:rPr lang="en-US" sz="2600" b="1" dirty="0">
                <a:solidFill>
                  <a:srgbClr val="C00000"/>
                </a:solidFill>
                <a:latin typeface="Times New Roman" panose="02020603050405020304" pitchFamily="18" charset="0"/>
                <a:cs typeface="Times New Roman" panose="02020603050405020304" pitchFamily="18" charset="0"/>
              </a:rPr>
              <a:t>MORPHOLOGY OF THE </a:t>
            </a:r>
            <a:r>
              <a:rPr lang="en-US" sz="2600" b="1" dirty="0" smtClean="0">
                <a:solidFill>
                  <a:srgbClr val="C00000"/>
                </a:solidFill>
                <a:latin typeface="Times New Roman" panose="02020603050405020304" pitchFamily="18" charset="0"/>
                <a:cs typeface="Times New Roman" panose="02020603050405020304" pitchFamily="18" charset="0"/>
              </a:rPr>
              <a:t>THROMBUS</a:t>
            </a:r>
          </a:p>
          <a:p>
            <a:pPr marL="0" indent="0">
              <a:buNone/>
            </a:pPr>
            <a:r>
              <a:rPr lang="en-US" sz="2600" dirty="0">
                <a:latin typeface="Times New Roman" panose="02020603050405020304" pitchFamily="18" charset="0"/>
                <a:cs typeface="Times New Roman" panose="02020603050405020304" pitchFamily="18" charset="0"/>
              </a:rPr>
              <a:t>A</a:t>
            </a:r>
            <a:r>
              <a:rPr lang="en-US" sz="2600" dirty="0" smtClean="0">
                <a:latin typeface="Times New Roman" panose="02020603050405020304" pitchFamily="18" charset="0"/>
                <a:cs typeface="Times New Roman" panose="02020603050405020304" pitchFamily="18" charset="0"/>
              </a:rPr>
              <a:t>bdominal aortic aneurysm with parietal thrombosis</a:t>
            </a:r>
            <a:endParaRPr lang="en-US" sz="2600" dirty="0">
              <a:latin typeface="Times New Roman" panose="02020603050405020304" pitchFamily="18" charset="0"/>
              <a:cs typeface="Times New Roman" panose="02020603050405020304" pitchFamily="18" charset="0"/>
            </a:endParaRP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grpSp>
        <p:nvGrpSpPr>
          <p:cNvPr id="13" name="object 3"/>
          <p:cNvGrpSpPr/>
          <p:nvPr/>
        </p:nvGrpSpPr>
        <p:grpSpPr>
          <a:xfrm>
            <a:off x="1262575" y="1828799"/>
            <a:ext cx="4833425" cy="5067453"/>
            <a:chOff x="685800" y="1371599"/>
            <a:chExt cx="4429125" cy="5715000"/>
          </a:xfrm>
        </p:grpSpPr>
        <p:pic>
          <p:nvPicPr>
            <p:cNvPr id="14" name="object 4"/>
            <p:cNvPicPr/>
            <p:nvPr/>
          </p:nvPicPr>
          <p:blipFill>
            <a:blip r:embed="rId2" cstate="print"/>
            <a:stretch>
              <a:fillRect/>
            </a:stretch>
          </p:blipFill>
          <p:spPr>
            <a:xfrm>
              <a:off x="685800" y="1371599"/>
              <a:ext cx="4428744" cy="5715000"/>
            </a:xfrm>
            <a:prstGeom prst="rect">
              <a:avLst/>
            </a:prstGeom>
          </p:spPr>
        </p:pic>
        <p:sp>
          <p:nvSpPr>
            <p:cNvPr id="17" name="object 5"/>
            <p:cNvSpPr/>
            <p:nvPr/>
          </p:nvSpPr>
          <p:spPr>
            <a:xfrm>
              <a:off x="3886200" y="4571999"/>
              <a:ext cx="977265" cy="228600"/>
            </a:xfrm>
            <a:custGeom>
              <a:avLst/>
              <a:gdLst/>
              <a:ahLst/>
              <a:cxnLst/>
              <a:rect l="l" t="t" r="r" b="b"/>
              <a:pathLst>
                <a:path w="977264" h="228600">
                  <a:moveTo>
                    <a:pt x="245363" y="0"/>
                  </a:moveTo>
                  <a:lnTo>
                    <a:pt x="0" y="114299"/>
                  </a:lnTo>
                  <a:lnTo>
                    <a:pt x="245363" y="228599"/>
                  </a:lnTo>
                  <a:lnTo>
                    <a:pt x="245363" y="172211"/>
                  </a:lnTo>
                  <a:lnTo>
                    <a:pt x="976883" y="172211"/>
                  </a:lnTo>
                  <a:lnTo>
                    <a:pt x="976883" y="57911"/>
                  </a:lnTo>
                  <a:lnTo>
                    <a:pt x="245363" y="57911"/>
                  </a:lnTo>
                  <a:lnTo>
                    <a:pt x="245363" y="0"/>
                  </a:lnTo>
                  <a:close/>
                </a:path>
              </a:pathLst>
            </a:custGeom>
            <a:solidFill>
              <a:srgbClr val="5B9AD4"/>
            </a:solidFill>
          </p:spPr>
          <p:txBody>
            <a:bodyPr wrap="square" lIns="0" tIns="0" rIns="0" bIns="0" rtlCol="0"/>
            <a:lstStyle/>
            <a:p>
              <a:endParaRPr/>
            </a:p>
          </p:txBody>
        </p:sp>
        <p:sp>
          <p:nvSpPr>
            <p:cNvPr id="18" name="object 6"/>
            <p:cNvSpPr/>
            <p:nvPr/>
          </p:nvSpPr>
          <p:spPr>
            <a:xfrm>
              <a:off x="3872483" y="4562855"/>
              <a:ext cx="996950" cy="248920"/>
            </a:xfrm>
            <a:custGeom>
              <a:avLst/>
              <a:gdLst/>
              <a:ahLst/>
              <a:cxnLst/>
              <a:rect l="l" t="t" r="r" b="b"/>
              <a:pathLst>
                <a:path w="996950" h="248920">
                  <a:moveTo>
                    <a:pt x="265175" y="0"/>
                  </a:moveTo>
                  <a:lnTo>
                    <a:pt x="0" y="123443"/>
                  </a:lnTo>
                  <a:lnTo>
                    <a:pt x="265175" y="248412"/>
                  </a:lnTo>
                  <a:lnTo>
                    <a:pt x="265175" y="237744"/>
                  </a:lnTo>
                  <a:lnTo>
                    <a:pt x="251460" y="237744"/>
                  </a:lnTo>
                  <a:lnTo>
                    <a:pt x="251460" y="228885"/>
                  </a:lnTo>
                  <a:lnTo>
                    <a:pt x="39522" y="129540"/>
                  </a:lnTo>
                  <a:lnTo>
                    <a:pt x="16764" y="129540"/>
                  </a:lnTo>
                  <a:lnTo>
                    <a:pt x="16764" y="118872"/>
                  </a:lnTo>
                  <a:lnTo>
                    <a:pt x="39522" y="118872"/>
                  </a:lnTo>
                  <a:lnTo>
                    <a:pt x="251460" y="19526"/>
                  </a:lnTo>
                  <a:lnTo>
                    <a:pt x="251460" y="9143"/>
                  </a:lnTo>
                  <a:lnTo>
                    <a:pt x="265175" y="9143"/>
                  </a:lnTo>
                  <a:lnTo>
                    <a:pt x="265175" y="0"/>
                  </a:lnTo>
                  <a:close/>
                </a:path>
                <a:path w="996950" h="248920">
                  <a:moveTo>
                    <a:pt x="251460" y="228885"/>
                  </a:moveTo>
                  <a:lnTo>
                    <a:pt x="251460" y="237744"/>
                  </a:lnTo>
                  <a:lnTo>
                    <a:pt x="260604" y="233172"/>
                  </a:lnTo>
                  <a:lnTo>
                    <a:pt x="251460" y="228885"/>
                  </a:lnTo>
                  <a:close/>
                </a:path>
                <a:path w="996950" h="248920">
                  <a:moveTo>
                    <a:pt x="984503" y="175260"/>
                  </a:moveTo>
                  <a:lnTo>
                    <a:pt x="251460" y="175260"/>
                  </a:lnTo>
                  <a:lnTo>
                    <a:pt x="251460" y="228885"/>
                  </a:lnTo>
                  <a:lnTo>
                    <a:pt x="260604" y="233172"/>
                  </a:lnTo>
                  <a:lnTo>
                    <a:pt x="251460" y="237744"/>
                  </a:lnTo>
                  <a:lnTo>
                    <a:pt x="265175" y="237744"/>
                  </a:lnTo>
                  <a:lnTo>
                    <a:pt x="265175" y="187452"/>
                  </a:lnTo>
                  <a:lnTo>
                    <a:pt x="259080" y="187452"/>
                  </a:lnTo>
                  <a:lnTo>
                    <a:pt x="265175" y="181356"/>
                  </a:lnTo>
                  <a:lnTo>
                    <a:pt x="984503" y="181356"/>
                  </a:lnTo>
                  <a:lnTo>
                    <a:pt x="984503" y="175260"/>
                  </a:lnTo>
                  <a:close/>
                </a:path>
                <a:path w="996950" h="248920">
                  <a:moveTo>
                    <a:pt x="265175" y="181356"/>
                  </a:moveTo>
                  <a:lnTo>
                    <a:pt x="259080" y="187452"/>
                  </a:lnTo>
                  <a:lnTo>
                    <a:pt x="265175" y="187452"/>
                  </a:lnTo>
                  <a:lnTo>
                    <a:pt x="265175" y="181356"/>
                  </a:lnTo>
                  <a:close/>
                </a:path>
                <a:path w="996950" h="248920">
                  <a:moveTo>
                    <a:pt x="996695" y="175260"/>
                  </a:moveTo>
                  <a:lnTo>
                    <a:pt x="990599" y="175260"/>
                  </a:lnTo>
                  <a:lnTo>
                    <a:pt x="984503" y="181356"/>
                  </a:lnTo>
                  <a:lnTo>
                    <a:pt x="265175" y="181356"/>
                  </a:lnTo>
                  <a:lnTo>
                    <a:pt x="265175" y="187452"/>
                  </a:lnTo>
                  <a:lnTo>
                    <a:pt x="996695" y="187452"/>
                  </a:lnTo>
                  <a:lnTo>
                    <a:pt x="996695" y="175260"/>
                  </a:lnTo>
                  <a:close/>
                </a:path>
                <a:path w="996950" h="248920">
                  <a:moveTo>
                    <a:pt x="984503" y="67056"/>
                  </a:moveTo>
                  <a:lnTo>
                    <a:pt x="984503" y="181356"/>
                  </a:lnTo>
                  <a:lnTo>
                    <a:pt x="990599" y="175260"/>
                  </a:lnTo>
                  <a:lnTo>
                    <a:pt x="996695" y="175260"/>
                  </a:lnTo>
                  <a:lnTo>
                    <a:pt x="996695" y="73152"/>
                  </a:lnTo>
                  <a:lnTo>
                    <a:pt x="990599" y="73152"/>
                  </a:lnTo>
                  <a:lnTo>
                    <a:pt x="984503" y="67056"/>
                  </a:lnTo>
                  <a:close/>
                </a:path>
                <a:path w="996950" h="248920">
                  <a:moveTo>
                    <a:pt x="16764" y="118872"/>
                  </a:moveTo>
                  <a:lnTo>
                    <a:pt x="16764" y="129540"/>
                  </a:lnTo>
                  <a:lnTo>
                    <a:pt x="28143" y="124206"/>
                  </a:lnTo>
                  <a:lnTo>
                    <a:pt x="16764" y="118872"/>
                  </a:lnTo>
                  <a:close/>
                </a:path>
                <a:path w="996950" h="248920">
                  <a:moveTo>
                    <a:pt x="28143" y="124206"/>
                  </a:moveTo>
                  <a:lnTo>
                    <a:pt x="16764" y="129540"/>
                  </a:lnTo>
                  <a:lnTo>
                    <a:pt x="39522" y="129540"/>
                  </a:lnTo>
                  <a:lnTo>
                    <a:pt x="28143" y="124206"/>
                  </a:lnTo>
                  <a:close/>
                </a:path>
                <a:path w="996950" h="248920">
                  <a:moveTo>
                    <a:pt x="39522" y="118872"/>
                  </a:moveTo>
                  <a:lnTo>
                    <a:pt x="16764" y="118872"/>
                  </a:lnTo>
                  <a:lnTo>
                    <a:pt x="28143" y="124206"/>
                  </a:lnTo>
                  <a:lnTo>
                    <a:pt x="39522" y="118872"/>
                  </a:lnTo>
                  <a:close/>
                </a:path>
                <a:path w="996950" h="248920">
                  <a:moveTo>
                    <a:pt x="265175" y="9143"/>
                  </a:moveTo>
                  <a:lnTo>
                    <a:pt x="251460" y="9143"/>
                  </a:lnTo>
                  <a:lnTo>
                    <a:pt x="260604" y="15240"/>
                  </a:lnTo>
                  <a:lnTo>
                    <a:pt x="251460" y="19526"/>
                  </a:lnTo>
                  <a:lnTo>
                    <a:pt x="251460" y="73152"/>
                  </a:lnTo>
                  <a:lnTo>
                    <a:pt x="984503" y="73152"/>
                  </a:lnTo>
                  <a:lnTo>
                    <a:pt x="984503" y="67056"/>
                  </a:lnTo>
                  <a:lnTo>
                    <a:pt x="265175" y="67056"/>
                  </a:lnTo>
                  <a:lnTo>
                    <a:pt x="259080" y="60960"/>
                  </a:lnTo>
                  <a:lnTo>
                    <a:pt x="265175" y="60960"/>
                  </a:lnTo>
                  <a:lnTo>
                    <a:pt x="265175" y="9143"/>
                  </a:lnTo>
                  <a:close/>
                </a:path>
                <a:path w="996950" h="248920">
                  <a:moveTo>
                    <a:pt x="996695" y="60960"/>
                  </a:moveTo>
                  <a:lnTo>
                    <a:pt x="265175" y="60960"/>
                  </a:lnTo>
                  <a:lnTo>
                    <a:pt x="265175" y="67056"/>
                  </a:lnTo>
                  <a:lnTo>
                    <a:pt x="984503" y="67056"/>
                  </a:lnTo>
                  <a:lnTo>
                    <a:pt x="990599" y="73152"/>
                  </a:lnTo>
                  <a:lnTo>
                    <a:pt x="996695" y="73152"/>
                  </a:lnTo>
                  <a:lnTo>
                    <a:pt x="996695" y="60960"/>
                  </a:lnTo>
                  <a:close/>
                </a:path>
                <a:path w="996950" h="248920">
                  <a:moveTo>
                    <a:pt x="265175" y="60960"/>
                  </a:moveTo>
                  <a:lnTo>
                    <a:pt x="259080" y="60960"/>
                  </a:lnTo>
                  <a:lnTo>
                    <a:pt x="265175" y="67056"/>
                  </a:lnTo>
                  <a:lnTo>
                    <a:pt x="265175" y="60960"/>
                  </a:lnTo>
                  <a:close/>
                </a:path>
                <a:path w="996950" h="248920">
                  <a:moveTo>
                    <a:pt x="251460" y="9143"/>
                  </a:moveTo>
                  <a:lnTo>
                    <a:pt x="251460" y="19526"/>
                  </a:lnTo>
                  <a:lnTo>
                    <a:pt x="260604" y="15240"/>
                  </a:lnTo>
                  <a:lnTo>
                    <a:pt x="251460" y="9143"/>
                  </a:lnTo>
                  <a:close/>
                </a:path>
              </a:pathLst>
            </a:custGeom>
            <a:solidFill>
              <a:srgbClr val="000000"/>
            </a:solidFill>
          </p:spPr>
          <p:txBody>
            <a:bodyPr wrap="square" lIns="0" tIns="0" rIns="0" bIns="0" rtlCol="0"/>
            <a:lstStyle/>
            <a:p>
              <a:endParaRPr/>
            </a:p>
          </p:txBody>
        </p:sp>
      </p:grpSp>
      <p:grpSp>
        <p:nvGrpSpPr>
          <p:cNvPr id="19" name="object 7"/>
          <p:cNvGrpSpPr/>
          <p:nvPr/>
        </p:nvGrpSpPr>
        <p:grpSpPr>
          <a:xfrm>
            <a:off x="5843068" y="1828799"/>
            <a:ext cx="5263989" cy="5029201"/>
            <a:chOff x="5195315" y="1371599"/>
            <a:chExt cx="4383405" cy="5715000"/>
          </a:xfrm>
        </p:grpSpPr>
        <p:pic>
          <p:nvPicPr>
            <p:cNvPr id="20" name="object 8"/>
            <p:cNvPicPr/>
            <p:nvPr/>
          </p:nvPicPr>
          <p:blipFill>
            <a:blip r:embed="rId3" cstate="print"/>
            <a:stretch>
              <a:fillRect/>
            </a:stretch>
          </p:blipFill>
          <p:spPr>
            <a:xfrm>
              <a:off x="5195315" y="1371599"/>
              <a:ext cx="4383023" cy="2516124"/>
            </a:xfrm>
            <a:prstGeom prst="rect">
              <a:avLst/>
            </a:prstGeom>
          </p:spPr>
        </p:pic>
        <p:sp>
          <p:nvSpPr>
            <p:cNvPr id="21" name="object 9"/>
            <p:cNvSpPr/>
            <p:nvPr/>
          </p:nvSpPr>
          <p:spPr>
            <a:xfrm>
              <a:off x="6629399" y="3657600"/>
              <a:ext cx="977265" cy="228600"/>
            </a:xfrm>
            <a:custGeom>
              <a:avLst/>
              <a:gdLst/>
              <a:ahLst/>
              <a:cxnLst/>
              <a:rect l="l" t="t" r="r" b="b"/>
              <a:pathLst>
                <a:path w="977265" h="228600">
                  <a:moveTo>
                    <a:pt x="245363" y="0"/>
                  </a:moveTo>
                  <a:lnTo>
                    <a:pt x="0" y="114299"/>
                  </a:lnTo>
                  <a:lnTo>
                    <a:pt x="245363" y="228599"/>
                  </a:lnTo>
                  <a:lnTo>
                    <a:pt x="245363" y="172211"/>
                  </a:lnTo>
                  <a:lnTo>
                    <a:pt x="976883" y="172211"/>
                  </a:lnTo>
                  <a:lnTo>
                    <a:pt x="976883" y="57911"/>
                  </a:lnTo>
                  <a:lnTo>
                    <a:pt x="245363" y="57911"/>
                  </a:lnTo>
                  <a:lnTo>
                    <a:pt x="245363" y="0"/>
                  </a:lnTo>
                  <a:close/>
                </a:path>
              </a:pathLst>
            </a:custGeom>
            <a:solidFill>
              <a:srgbClr val="5B9AD4"/>
            </a:solidFill>
          </p:spPr>
          <p:txBody>
            <a:bodyPr wrap="square" lIns="0" tIns="0" rIns="0" bIns="0" rtlCol="0"/>
            <a:lstStyle/>
            <a:p>
              <a:endParaRPr/>
            </a:p>
          </p:txBody>
        </p:sp>
        <p:sp>
          <p:nvSpPr>
            <p:cNvPr id="22" name="object 10"/>
            <p:cNvSpPr/>
            <p:nvPr/>
          </p:nvSpPr>
          <p:spPr>
            <a:xfrm>
              <a:off x="6615683" y="3648455"/>
              <a:ext cx="996950" cy="239395"/>
            </a:xfrm>
            <a:custGeom>
              <a:avLst/>
              <a:gdLst/>
              <a:ahLst/>
              <a:cxnLst/>
              <a:rect l="l" t="t" r="r" b="b"/>
              <a:pathLst>
                <a:path w="996950" h="239395">
                  <a:moveTo>
                    <a:pt x="265175" y="0"/>
                  </a:moveTo>
                  <a:lnTo>
                    <a:pt x="0" y="123443"/>
                  </a:lnTo>
                  <a:lnTo>
                    <a:pt x="245772" y="239267"/>
                  </a:lnTo>
                  <a:lnTo>
                    <a:pt x="265175" y="239267"/>
                  </a:lnTo>
                  <a:lnTo>
                    <a:pt x="265175" y="237743"/>
                  </a:lnTo>
                  <a:lnTo>
                    <a:pt x="251459" y="237743"/>
                  </a:lnTo>
                  <a:lnTo>
                    <a:pt x="251459" y="228885"/>
                  </a:lnTo>
                  <a:lnTo>
                    <a:pt x="39522" y="129539"/>
                  </a:lnTo>
                  <a:lnTo>
                    <a:pt x="16764" y="129539"/>
                  </a:lnTo>
                  <a:lnTo>
                    <a:pt x="16764" y="118871"/>
                  </a:lnTo>
                  <a:lnTo>
                    <a:pt x="39522" y="118871"/>
                  </a:lnTo>
                  <a:lnTo>
                    <a:pt x="251459" y="19526"/>
                  </a:lnTo>
                  <a:lnTo>
                    <a:pt x="251459" y="9144"/>
                  </a:lnTo>
                  <a:lnTo>
                    <a:pt x="265175" y="9144"/>
                  </a:lnTo>
                  <a:lnTo>
                    <a:pt x="265175" y="0"/>
                  </a:lnTo>
                  <a:close/>
                </a:path>
                <a:path w="996950" h="239395">
                  <a:moveTo>
                    <a:pt x="251459" y="228885"/>
                  </a:moveTo>
                  <a:lnTo>
                    <a:pt x="251459" y="237743"/>
                  </a:lnTo>
                  <a:lnTo>
                    <a:pt x="260603" y="233171"/>
                  </a:lnTo>
                  <a:lnTo>
                    <a:pt x="251459" y="228885"/>
                  </a:lnTo>
                  <a:close/>
                </a:path>
                <a:path w="996950" h="239395">
                  <a:moveTo>
                    <a:pt x="984503" y="175259"/>
                  </a:moveTo>
                  <a:lnTo>
                    <a:pt x="251459" y="175259"/>
                  </a:lnTo>
                  <a:lnTo>
                    <a:pt x="251459" y="228885"/>
                  </a:lnTo>
                  <a:lnTo>
                    <a:pt x="260603" y="233171"/>
                  </a:lnTo>
                  <a:lnTo>
                    <a:pt x="251459" y="237743"/>
                  </a:lnTo>
                  <a:lnTo>
                    <a:pt x="265175" y="237743"/>
                  </a:lnTo>
                  <a:lnTo>
                    <a:pt x="265175" y="187451"/>
                  </a:lnTo>
                  <a:lnTo>
                    <a:pt x="259079" y="187451"/>
                  </a:lnTo>
                  <a:lnTo>
                    <a:pt x="265175" y="181355"/>
                  </a:lnTo>
                  <a:lnTo>
                    <a:pt x="984503" y="181355"/>
                  </a:lnTo>
                  <a:lnTo>
                    <a:pt x="984503" y="175259"/>
                  </a:lnTo>
                  <a:close/>
                </a:path>
                <a:path w="996950" h="239395">
                  <a:moveTo>
                    <a:pt x="265175" y="181355"/>
                  </a:moveTo>
                  <a:lnTo>
                    <a:pt x="259079" y="187451"/>
                  </a:lnTo>
                  <a:lnTo>
                    <a:pt x="265175" y="187451"/>
                  </a:lnTo>
                  <a:lnTo>
                    <a:pt x="265175" y="181355"/>
                  </a:lnTo>
                  <a:close/>
                </a:path>
                <a:path w="996950" h="239395">
                  <a:moveTo>
                    <a:pt x="996695" y="175259"/>
                  </a:moveTo>
                  <a:lnTo>
                    <a:pt x="990599" y="175259"/>
                  </a:lnTo>
                  <a:lnTo>
                    <a:pt x="984503" y="181355"/>
                  </a:lnTo>
                  <a:lnTo>
                    <a:pt x="265175" y="181355"/>
                  </a:lnTo>
                  <a:lnTo>
                    <a:pt x="265175" y="187451"/>
                  </a:lnTo>
                  <a:lnTo>
                    <a:pt x="996695" y="187451"/>
                  </a:lnTo>
                  <a:lnTo>
                    <a:pt x="996695" y="175259"/>
                  </a:lnTo>
                  <a:close/>
                </a:path>
                <a:path w="996950" h="239395">
                  <a:moveTo>
                    <a:pt x="984503" y="67055"/>
                  </a:moveTo>
                  <a:lnTo>
                    <a:pt x="984503" y="181355"/>
                  </a:lnTo>
                  <a:lnTo>
                    <a:pt x="990599" y="175259"/>
                  </a:lnTo>
                  <a:lnTo>
                    <a:pt x="996695" y="175259"/>
                  </a:lnTo>
                  <a:lnTo>
                    <a:pt x="996695" y="73151"/>
                  </a:lnTo>
                  <a:lnTo>
                    <a:pt x="990599" y="73151"/>
                  </a:lnTo>
                  <a:lnTo>
                    <a:pt x="984503" y="67055"/>
                  </a:lnTo>
                  <a:close/>
                </a:path>
                <a:path w="996950" h="239395">
                  <a:moveTo>
                    <a:pt x="16764" y="118871"/>
                  </a:moveTo>
                  <a:lnTo>
                    <a:pt x="16764" y="129539"/>
                  </a:lnTo>
                  <a:lnTo>
                    <a:pt x="28143" y="124205"/>
                  </a:lnTo>
                  <a:lnTo>
                    <a:pt x="16764" y="118871"/>
                  </a:lnTo>
                  <a:close/>
                </a:path>
                <a:path w="996950" h="239395">
                  <a:moveTo>
                    <a:pt x="28143" y="124205"/>
                  </a:moveTo>
                  <a:lnTo>
                    <a:pt x="16764" y="129539"/>
                  </a:lnTo>
                  <a:lnTo>
                    <a:pt x="39522" y="129539"/>
                  </a:lnTo>
                  <a:lnTo>
                    <a:pt x="28143" y="124205"/>
                  </a:lnTo>
                  <a:close/>
                </a:path>
                <a:path w="996950" h="239395">
                  <a:moveTo>
                    <a:pt x="39522" y="118871"/>
                  </a:moveTo>
                  <a:lnTo>
                    <a:pt x="16764" y="118871"/>
                  </a:lnTo>
                  <a:lnTo>
                    <a:pt x="28143" y="124205"/>
                  </a:lnTo>
                  <a:lnTo>
                    <a:pt x="39522" y="118871"/>
                  </a:lnTo>
                  <a:close/>
                </a:path>
                <a:path w="996950" h="239395">
                  <a:moveTo>
                    <a:pt x="265175" y="9144"/>
                  </a:moveTo>
                  <a:lnTo>
                    <a:pt x="251459" y="9144"/>
                  </a:lnTo>
                  <a:lnTo>
                    <a:pt x="260603" y="15239"/>
                  </a:lnTo>
                  <a:lnTo>
                    <a:pt x="251459" y="19526"/>
                  </a:lnTo>
                  <a:lnTo>
                    <a:pt x="251459" y="73151"/>
                  </a:lnTo>
                  <a:lnTo>
                    <a:pt x="984503" y="73151"/>
                  </a:lnTo>
                  <a:lnTo>
                    <a:pt x="984503" y="67055"/>
                  </a:lnTo>
                  <a:lnTo>
                    <a:pt x="265175" y="67055"/>
                  </a:lnTo>
                  <a:lnTo>
                    <a:pt x="259079" y="60959"/>
                  </a:lnTo>
                  <a:lnTo>
                    <a:pt x="265175" y="60959"/>
                  </a:lnTo>
                  <a:lnTo>
                    <a:pt x="265175" y="9144"/>
                  </a:lnTo>
                  <a:close/>
                </a:path>
                <a:path w="996950" h="239395">
                  <a:moveTo>
                    <a:pt x="996695" y="60959"/>
                  </a:moveTo>
                  <a:lnTo>
                    <a:pt x="265175" y="60959"/>
                  </a:lnTo>
                  <a:lnTo>
                    <a:pt x="265175" y="67055"/>
                  </a:lnTo>
                  <a:lnTo>
                    <a:pt x="984503" y="67055"/>
                  </a:lnTo>
                  <a:lnTo>
                    <a:pt x="990599" y="73151"/>
                  </a:lnTo>
                  <a:lnTo>
                    <a:pt x="996695" y="73151"/>
                  </a:lnTo>
                  <a:lnTo>
                    <a:pt x="996695" y="60959"/>
                  </a:lnTo>
                  <a:close/>
                </a:path>
                <a:path w="996950" h="239395">
                  <a:moveTo>
                    <a:pt x="265175" y="60959"/>
                  </a:moveTo>
                  <a:lnTo>
                    <a:pt x="259079" y="60959"/>
                  </a:lnTo>
                  <a:lnTo>
                    <a:pt x="265175" y="67055"/>
                  </a:lnTo>
                  <a:lnTo>
                    <a:pt x="265175" y="60959"/>
                  </a:lnTo>
                  <a:close/>
                </a:path>
                <a:path w="996950" h="239395">
                  <a:moveTo>
                    <a:pt x="251459" y="9144"/>
                  </a:moveTo>
                  <a:lnTo>
                    <a:pt x="251459" y="19526"/>
                  </a:lnTo>
                  <a:lnTo>
                    <a:pt x="260603" y="15239"/>
                  </a:lnTo>
                  <a:lnTo>
                    <a:pt x="251459" y="9144"/>
                  </a:lnTo>
                  <a:close/>
                </a:path>
              </a:pathLst>
            </a:custGeom>
            <a:solidFill>
              <a:srgbClr val="000000"/>
            </a:solidFill>
          </p:spPr>
          <p:txBody>
            <a:bodyPr wrap="square" lIns="0" tIns="0" rIns="0" bIns="0" rtlCol="0"/>
            <a:lstStyle/>
            <a:p>
              <a:endParaRPr/>
            </a:p>
          </p:txBody>
        </p:sp>
        <p:pic>
          <p:nvPicPr>
            <p:cNvPr id="23" name="object 11"/>
            <p:cNvPicPr/>
            <p:nvPr/>
          </p:nvPicPr>
          <p:blipFill>
            <a:blip r:embed="rId4" cstate="print"/>
            <a:stretch>
              <a:fillRect/>
            </a:stretch>
          </p:blipFill>
          <p:spPr>
            <a:xfrm>
              <a:off x="5195315" y="3886200"/>
              <a:ext cx="4383023" cy="3200400"/>
            </a:xfrm>
            <a:prstGeom prst="rect">
              <a:avLst/>
            </a:prstGeom>
          </p:spPr>
        </p:pic>
        <p:sp>
          <p:nvSpPr>
            <p:cNvPr id="24" name="object 12"/>
            <p:cNvSpPr/>
            <p:nvPr/>
          </p:nvSpPr>
          <p:spPr>
            <a:xfrm>
              <a:off x="8458199" y="5105399"/>
              <a:ext cx="977265" cy="228600"/>
            </a:xfrm>
            <a:custGeom>
              <a:avLst/>
              <a:gdLst/>
              <a:ahLst/>
              <a:cxnLst/>
              <a:rect l="l" t="t" r="r" b="b"/>
              <a:pathLst>
                <a:path w="977265" h="228600">
                  <a:moveTo>
                    <a:pt x="245363" y="0"/>
                  </a:moveTo>
                  <a:lnTo>
                    <a:pt x="0" y="114299"/>
                  </a:lnTo>
                  <a:lnTo>
                    <a:pt x="245363" y="228599"/>
                  </a:lnTo>
                  <a:lnTo>
                    <a:pt x="245363" y="172211"/>
                  </a:lnTo>
                  <a:lnTo>
                    <a:pt x="976883" y="172211"/>
                  </a:lnTo>
                  <a:lnTo>
                    <a:pt x="976883" y="57911"/>
                  </a:lnTo>
                  <a:lnTo>
                    <a:pt x="245363" y="57911"/>
                  </a:lnTo>
                  <a:lnTo>
                    <a:pt x="245363" y="0"/>
                  </a:lnTo>
                  <a:close/>
                </a:path>
              </a:pathLst>
            </a:custGeom>
            <a:solidFill>
              <a:srgbClr val="5B9AD4"/>
            </a:solidFill>
          </p:spPr>
          <p:txBody>
            <a:bodyPr wrap="square" lIns="0" tIns="0" rIns="0" bIns="0" rtlCol="0"/>
            <a:lstStyle/>
            <a:p>
              <a:endParaRPr/>
            </a:p>
          </p:txBody>
        </p:sp>
        <p:sp>
          <p:nvSpPr>
            <p:cNvPr id="25" name="object 13"/>
            <p:cNvSpPr/>
            <p:nvPr/>
          </p:nvSpPr>
          <p:spPr>
            <a:xfrm>
              <a:off x="6858216" y="3886199"/>
              <a:ext cx="2583180" cy="1458595"/>
            </a:xfrm>
            <a:custGeom>
              <a:avLst/>
              <a:gdLst/>
              <a:ahLst/>
              <a:cxnLst/>
              <a:rect l="l" t="t" r="r" b="b"/>
              <a:pathLst>
                <a:path w="2583179" h="1458595">
                  <a:moveTo>
                    <a:pt x="22631" y="0"/>
                  </a:moveTo>
                  <a:lnTo>
                    <a:pt x="0" y="0"/>
                  </a:lnTo>
                  <a:lnTo>
                    <a:pt x="22631" y="10668"/>
                  </a:lnTo>
                  <a:lnTo>
                    <a:pt x="22631" y="0"/>
                  </a:lnTo>
                  <a:close/>
                </a:path>
                <a:path w="2583179" h="1458595">
                  <a:moveTo>
                    <a:pt x="2582951" y="1271016"/>
                  </a:moveTo>
                  <a:lnTo>
                    <a:pt x="2570759" y="1271016"/>
                  </a:lnTo>
                  <a:lnTo>
                    <a:pt x="2570759" y="1283208"/>
                  </a:lnTo>
                  <a:lnTo>
                    <a:pt x="2570759" y="1385316"/>
                  </a:lnTo>
                  <a:lnTo>
                    <a:pt x="1837715" y="1385316"/>
                  </a:lnTo>
                  <a:lnTo>
                    <a:pt x="1837715" y="1438948"/>
                  </a:lnTo>
                  <a:lnTo>
                    <a:pt x="1625777" y="1339596"/>
                  </a:lnTo>
                  <a:lnTo>
                    <a:pt x="1614398" y="1334262"/>
                  </a:lnTo>
                  <a:lnTo>
                    <a:pt x="1625777" y="1328928"/>
                  </a:lnTo>
                  <a:lnTo>
                    <a:pt x="1837715" y="1229588"/>
                  </a:lnTo>
                  <a:lnTo>
                    <a:pt x="1837715" y="1283208"/>
                  </a:lnTo>
                  <a:lnTo>
                    <a:pt x="2570759" y="1283208"/>
                  </a:lnTo>
                  <a:lnTo>
                    <a:pt x="2570759" y="1271016"/>
                  </a:lnTo>
                  <a:lnTo>
                    <a:pt x="1851431" y="1271016"/>
                  </a:lnTo>
                  <a:lnTo>
                    <a:pt x="1851431" y="1219200"/>
                  </a:lnTo>
                  <a:lnTo>
                    <a:pt x="1851431" y="1210056"/>
                  </a:lnTo>
                  <a:lnTo>
                    <a:pt x="1586255" y="1333500"/>
                  </a:lnTo>
                  <a:lnTo>
                    <a:pt x="1851431" y="1458468"/>
                  </a:lnTo>
                  <a:lnTo>
                    <a:pt x="1851431" y="1447800"/>
                  </a:lnTo>
                  <a:lnTo>
                    <a:pt x="1851431" y="1397508"/>
                  </a:lnTo>
                  <a:lnTo>
                    <a:pt x="2582951" y="1397508"/>
                  </a:lnTo>
                  <a:lnTo>
                    <a:pt x="2582951" y="1385316"/>
                  </a:lnTo>
                  <a:lnTo>
                    <a:pt x="2582951" y="1283208"/>
                  </a:lnTo>
                  <a:lnTo>
                    <a:pt x="2582951" y="1271016"/>
                  </a:lnTo>
                  <a:close/>
                </a:path>
              </a:pathLst>
            </a:custGeom>
            <a:solidFill>
              <a:srgbClr val="000000"/>
            </a:solidFill>
          </p:spPr>
          <p:txBody>
            <a:bodyPr wrap="square" lIns="0" tIns="0" rIns="0" bIns="0" rtlCol="0"/>
            <a:lstStyle/>
            <a:p>
              <a:endParaRPr/>
            </a:p>
          </p:txBody>
        </p:sp>
      </p:grpSp>
    </p:spTree>
    <p:extLst>
      <p:ext uri="{BB962C8B-B14F-4D97-AF65-F5344CB8AC3E}">
        <p14:creationId xmlns:p14="http://schemas.microsoft.com/office/powerpoint/2010/main" val="173927129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 y="1825624"/>
            <a:ext cx="6471140" cy="5032375"/>
          </a:xfrm>
        </p:spPr>
        <p:txBody>
          <a:bodyPr>
            <a:normAutofit/>
          </a:bodyPr>
          <a:lstStyle/>
          <a:p>
            <a:pPr marL="0" indent="0">
              <a:buNone/>
            </a:pPr>
            <a:r>
              <a:rPr lang="en-US" b="1" dirty="0" smtClean="0">
                <a:solidFill>
                  <a:srgbClr val="C00000"/>
                </a:solidFill>
                <a:latin typeface="Times New Roman" panose="02020603050405020304" pitchFamily="18" charset="0"/>
                <a:cs typeface="Times New Roman" panose="02020603050405020304" pitchFamily="18" charset="0"/>
              </a:rPr>
              <a:t>THROMBUS OUTCOME</a:t>
            </a:r>
            <a:endParaRPr lang="en-US" b="1" dirty="0">
              <a:solidFill>
                <a:srgbClr val="C00000"/>
              </a:solidFill>
              <a:latin typeface="Times New Roman" panose="02020603050405020304" pitchFamily="18" charset="0"/>
              <a:cs typeface="Times New Roman" panose="02020603050405020304" pitchFamily="18" charset="0"/>
            </a:endParaRPr>
          </a:p>
          <a:p>
            <a:pPr marL="0" indent="0">
              <a:buNone/>
            </a:pPr>
            <a:endParaRPr lang="en-US" b="1" dirty="0">
              <a:solidFill>
                <a:srgbClr val="C00000"/>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b="1" dirty="0" smtClean="0">
                <a:solidFill>
                  <a:srgbClr val="C00000"/>
                </a:solidFill>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propagation</a:t>
            </a:r>
            <a:endParaRPr lang="en-US"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b="1" dirty="0" smtClean="0">
                <a:solidFill>
                  <a:srgbClr val="C00000"/>
                </a:solidFill>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lysis </a:t>
            </a:r>
            <a:r>
              <a:rPr lang="en-US" b="1" dirty="0">
                <a:latin typeface="Times New Roman" panose="02020603050405020304" pitchFamily="18" charset="0"/>
                <a:cs typeface="Times New Roman" panose="02020603050405020304" pitchFamily="18" charset="0"/>
              </a:rPr>
              <a:t>of thrombus</a:t>
            </a:r>
          </a:p>
          <a:p>
            <a:pPr>
              <a:buFont typeface="Wingdings" panose="05000000000000000000" pitchFamily="2" charset="2"/>
              <a:buChar char="Ø"/>
            </a:pPr>
            <a:r>
              <a:rPr lang="en-US" b="1" dirty="0" smtClean="0">
                <a:solidFill>
                  <a:srgbClr val="C00000"/>
                </a:solidFill>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organization</a:t>
            </a:r>
            <a:endParaRPr lang="en-US"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b="1" dirty="0" smtClean="0">
                <a:solidFill>
                  <a:srgbClr val="C00000"/>
                </a:solidFill>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calcification</a:t>
            </a:r>
            <a:endParaRPr lang="en-US"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b="1" dirty="0" smtClean="0">
                <a:solidFill>
                  <a:srgbClr val="C00000"/>
                </a:solidFill>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recanalization</a:t>
            </a:r>
            <a:endParaRPr lang="en-US"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b="1" dirty="0" smtClean="0">
                <a:solidFill>
                  <a:srgbClr val="C00000"/>
                </a:solidFill>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tear-off </a:t>
            </a:r>
            <a:r>
              <a:rPr lang="en-US" b="1" dirty="0">
                <a:latin typeface="Times New Roman" panose="02020603050405020304" pitchFamily="18" charset="0"/>
                <a:cs typeface="Times New Roman" panose="02020603050405020304" pitchFamily="18" charset="0"/>
              </a:rPr>
              <a:t>and embolization</a:t>
            </a:r>
            <a:endParaRPr lang="en-US" dirty="0">
              <a:latin typeface="Times New Roman" panose="02020603050405020304" pitchFamily="18" charset="0"/>
              <a:cs typeface="Times New Roman" panose="02020603050405020304" pitchFamily="18" charset="0"/>
            </a:endParaRPr>
          </a:p>
        </p:txBody>
      </p:sp>
      <p:sp>
        <p:nvSpPr>
          <p:cNvPr id="6" name="Rectangle 5"/>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pic>
        <p:nvPicPr>
          <p:cNvPr id="11" name="object 4"/>
          <p:cNvPicPr/>
          <p:nvPr/>
        </p:nvPicPr>
        <p:blipFill>
          <a:blip r:embed="rId2" cstate="print"/>
          <a:stretch>
            <a:fillRect/>
          </a:stretch>
        </p:blipFill>
        <p:spPr>
          <a:xfrm>
            <a:off x="6096000" y="1941511"/>
            <a:ext cx="6096000" cy="4800599"/>
          </a:xfrm>
          <a:prstGeom prst="rect">
            <a:avLst/>
          </a:prstGeom>
        </p:spPr>
      </p:pic>
    </p:spTree>
    <p:extLst>
      <p:ext uri="{BB962C8B-B14F-4D97-AF65-F5344CB8AC3E}">
        <p14:creationId xmlns:p14="http://schemas.microsoft.com/office/powerpoint/2010/main" val="151913830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ject 3"/>
          <p:cNvPicPr/>
          <p:nvPr/>
        </p:nvPicPr>
        <p:blipFill>
          <a:blip r:embed="rId2" cstate="print"/>
          <a:stretch>
            <a:fillRect/>
          </a:stretch>
        </p:blipFill>
        <p:spPr>
          <a:xfrm>
            <a:off x="816981" y="1334592"/>
            <a:ext cx="5175855" cy="1947672"/>
          </a:xfrm>
          <a:prstGeom prst="rect">
            <a:avLst/>
          </a:prstGeom>
        </p:spPr>
      </p:pic>
      <p:pic>
        <p:nvPicPr>
          <p:cNvPr id="7" name="object 4"/>
          <p:cNvPicPr/>
          <p:nvPr/>
        </p:nvPicPr>
        <p:blipFill>
          <a:blip r:embed="rId3" cstate="print"/>
          <a:stretch>
            <a:fillRect/>
          </a:stretch>
        </p:blipFill>
        <p:spPr>
          <a:xfrm>
            <a:off x="6074781" y="1334592"/>
            <a:ext cx="5411372" cy="1970532"/>
          </a:xfrm>
          <a:prstGeom prst="rect">
            <a:avLst/>
          </a:prstGeom>
        </p:spPr>
      </p:pic>
      <p:graphicFrame>
        <p:nvGraphicFramePr>
          <p:cNvPr id="4" name="Content Placeholder 3"/>
          <p:cNvGraphicFramePr>
            <a:graphicFrameLocks noGrp="1"/>
          </p:cNvGraphicFramePr>
          <p:nvPr>
            <p:ph idx="1"/>
            <p:extLst>
              <p:ext uri="{D42A27DB-BD31-4B8C-83A1-F6EECF244321}">
                <p14:modId xmlns:p14="http://schemas.microsoft.com/office/powerpoint/2010/main" val="2512242008"/>
              </p:ext>
            </p:extLst>
          </p:nvPr>
        </p:nvGraphicFramePr>
        <p:xfrm>
          <a:off x="816981" y="3305124"/>
          <a:ext cx="10669172" cy="3263474"/>
        </p:xfrm>
        <a:graphic>
          <a:graphicData uri="http://schemas.openxmlformats.org/drawingml/2006/table">
            <a:tbl>
              <a:tblPr firstRow="1" bandRow="1">
                <a:tableStyleId>{7DF18680-E054-41AD-8BC1-D1AEF772440D}</a:tableStyleId>
              </a:tblPr>
              <a:tblGrid>
                <a:gridCol w="5334586">
                  <a:extLst>
                    <a:ext uri="{9D8B030D-6E8A-4147-A177-3AD203B41FA5}">
                      <a16:colId xmlns:a16="http://schemas.microsoft.com/office/drawing/2014/main" val="3705340335"/>
                    </a:ext>
                  </a:extLst>
                </a:gridCol>
                <a:gridCol w="5334586">
                  <a:extLst>
                    <a:ext uri="{9D8B030D-6E8A-4147-A177-3AD203B41FA5}">
                      <a16:colId xmlns:a16="http://schemas.microsoft.com/office/drawing/2014/main" val="378030932"/>
                    </a:ext>
                  </a:extLst>
                </a:gridCol>
              </a:tblGrid>
              <a:tr h="482915">
                <a:tc>
                  <a:txBody>
                    <a:bodyPr/>
                    <a:lstStyle/>
                    <a:p>
                      <a:r>
                        <a:rPr lang="en-US" sz="2400" spc="-5" dirty="0" smtClean="0">
                          <a:latin typeface="Times New Roman" panose="02020603050405020304" pitchFamily="18" charset="0"/>
                          <a:cs typeface="Times New Roman" panose="02020603050405020304" pitchFamily="18" charset="0"/>
                        </a:rPr>
                        <a:t>THROMBUS</a:t>
                      </a:r>
                      <a:endParaRPr 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spc="-5" dirty="0" smtClean="0">
                          <a:latin typeface="Times New Roman" panose="02020603050405020304" pitchFamily="18" charset="0"/>
                          <a:cs typeface="Times New Roman" panose="02020603050405020304" pitchFamily="18" charset="0"/>
                        </a:rPr>
                        <a:t>COAGULUM</a:t>
                      </a:r>
                      <a:endParaRPr lang="en-US" sz="2400" b="1" spc="-5" dirty="0" smtClean="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390321608"/>
                  </a:ext>
                </a:extLst>
              </a:tr>
              <a:tr h="572946">
                <a:tc>
                  <a:txBody>
                    <a:bodyPr/>
                    <a:lstStyle/>
                    <a:p>
                      <a:r>
                        <a:rPr lang="en-US" sz="2400" dirty="0" smtClean="0">
                          <a:latin typeface="Times New Roman" panose="02020603050405020304" pitchFamily="18" charset="0"/>
                          <a:cs typeface="Times New Roman" panose="02020603050405020304" pitchFamily="18" charset="0"/>
                        </a:rPr>
                        <a:t>Attached to the blood vessel wall</a:t>
                      </a:r>
                      <a:endParaRPr 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spc="-5" dirty="0" smtClean="0">
                          <a:latin typeface="Times New Roman" panose="02020603050405020304" pitchFamily="18" charset="0"/>
                          <a:cs typeface="Times New Roman" panose="02020603050405020304" pitchFamily="18" charset="0"/>
                        </a:rPr>
                        <a:t>It is not attached to the blood vessel wall</a:t>
                      </a:r>
                    </a:p>
                  </a:txBody>
                  <a:tcPr/>
                </a:tc>
                <a:extLst>
                  <a:ext uri="{0D108BD9-81ED-4DB2-BD59-A6C34878D82A}">
                    <a16:rowId xmlns:a16="http://schemas.microsoft.com/office/drawing/2014/main" val="790341085"/>
                  </a:ext>
                </a:extLst>
              </a:tr>
              <a:tr h="482915">
                <a:tc>
                  <a:txBody>
                    <a:bodyPr/>
                    <a:lstStyle/>
                    <a:p>
                      <a:r>
                        <a:rPr lang="en-US" sz="2400" dirty="0" smtClean="0">
                          <a:latin typeface="Times New Roman" panose="02020603050405020304" pitchFamily="18" charset="0"/>
                          <a:cs typeface="Times New Roman" panose="02020603050405020304" pitchFamily="18" charset="0"/>
                        </a:rPr>
                        <a:t>Hard, dry, worn</a:t>
                      </a:r>
                      <a:endParaRPr 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spc="-5" dirty="0" smtClean="0">
                          <a:latin typeface="Times New Roman" panose="02020603050405020304" pitchFamily="18" charset="0"/>
                          <a:cs typeface="Times New Roman" panose="02020603050405020304" pitchFamily="18" charset="0"/>
                        </a:rPr>
                        <a:t>Moist, elastic, gelatinous</a:t>
                      </a:r>
                      <a:endParaRPr lang="sr-Cyrl-RS" sz="2400" dirty="0" smtClean="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760475270"/>
                  </a:ext>
                </a:extLst>
              </a:tr>
              <a:tr h="862349">
                <a:tc>
                  <a:txBody>
                    <a:bodyPr/>
                    <a:lstStyle/>
                    <a:p>
                      <a:r>
                        <a:rPr lang="en-US" sz="2400" dirty="0" smtClean="0">
                          <a:latin typeface="Times New Roman" panose="02020603050405020304" pitchFamily="18" charset="0"/>
                          <a:cs typeface="Times New Roman" panose="02020603050405020304" pitchFamily="18" charset="0"/>
                        </a:rPr>
                        <a:t>The surface is uneven, with frequent Zahn’s lines</a:t>
                      </a:r>
                      <a:endParaRPr 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2400" dirty="0" smtClean="0">
                          <a:latin typeface="Times New Roman" panose="02020603050405020304" pitchFamily="18" charset="0"/>
                          <a:cs typeface="Times New Roman" panose="02020603050405020304" pitchFamily="18" charset="0"/>
                        </a:rPr>
                        <a:t>Smooth surface</a:t>
                      </a:r>
                      <a:endParaRPr lang="en-US" sz="2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91896719"/>
                  </a:ext>
                </a:extLst>
              </a:tr>
              <a:tr h="862349">
                <a:tc>
                  <a:txBody>
                    <a:bodyPr/>
                    <a:lstStyle/>
                    <a:p>
                      <a:r>
                        <a:rPr lang="en-US" sz="2400" dirty="0" smtClean="0">
                          <a:latin typeface="Times New Roman" panose="02020603050405020304" pitchFamily="18" charset="0"/>
                          <a:cs typeface="Times New Roman" panose="02020603050405020304" pitchFamily="18" charset="0"/>
                        </a:rPr>
                        <a:t>Difficult to separate from the blood vessel wall (when pulled with forceps)</a:t>
                      </a:r>
                      <a:endParaRPr 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2400" dirty="0" smtClean="0">
                          <a:latin typeface="Times New Roman" panose="02020603050405020304" pitchFamily="18" charset="0"/>
                          <a:cs typeface="Times New Roman" panose="02020603050405020304" pitchFamily="18" charset="0"/>
                        </a:rPr>
                        <a:t>It easily separates from the wall or lies freely in the lumen</a:t>
                      </a:r>
                      <a:endParaRPr lang="en-US" sz="2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39682637"/>
                  </a:ext>
                </a:extLst>
              </a:tr>
            </a:tbl>
          </a:graphicData>
        </a:graphic>
      </p:graphicFrame>
      <p:sp>
        <p:nvSpPr>
          <p:cNvPr id="10" name="Rectangle 9"/>
          <p:cNvSpPr/>
          <p:nvPr/>
        </p:nvSpPr>
        <p:spPr>
          <a:xfrm>
            <a:off x="0" y="0"/>
            <a:ext cx="6096000" cy="117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5" dirty="0" smtClean="0">
                <a:latin typeface="Times New Roman"/>
                <a:cs typeface="Times New Roman"/>
              </a:rPr>
              <a:t>TROMBOSIS</a:t>
            </a:r>
          </a:p>
        </p:txBody>
      </p:sp>
    </p:spTree>
    <p:extLst>
      <p:ext uri="{BB962C8B-B14F-4D97-AF65-F5344CB8AC3E}">
        <p14:creationId xmlns:p14="http://schemas.microsoft.com/office/powerpoint/2010/main" val="344551429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 y="1825624"/>
            <a:ext cx="7357406" cy="5032375"/>
          </a:xfrm>
        </p:spPr>
        <p:txBody>
          <a:bodyPr>
            <a:normAutofit fontScale="92500" lnSpcReduction="10000"/>
          </a:bodyPr>
          <a:lstStyle/>
          <a:p>
            <a:pPr marL="0" indent="0">
              <a:buNone/>
            </a:pPr>
            <a:r>
              <a:rPr lang="en-US" b="1" dirty="0">
                <a:latin typeface="Times New Roman" panose="02020603050405020304" pitchFamily="18" charset="0"/>
                <a:cs typeface="Times New Roman" panose="02020603050405020304" pitchFamily="18" charset="0"/>
              </a:rPr>
              <a:t>VITAL TRANSMISSION OF VARIOUS SUBSTANCES BY BLOOD OR LYMPH.</a:t>
            </a:r>
          </a:p>
          <a:p>
            <a:pPr marL="0" indent="0">
              <a:buNone/>
            </a:pPr>
            <a:endParaRPr lang="en-US" b="1" dirty="0">
              <a:latin typeface="Times New Roman" panose="02020603050405020304" pitchFamily="18" charset="0"/>
              <a:cs typeface="Times New Roman" panose="02020603050405020304" pitchFamily="18" charset="0"/>
            </a:endParaRPr>
          </a:p>
          <a:p>
            <a:pPr marL="0" indent="0">
              <a:buNone/>
            </a:pPr>
            <a:r>
              <a:rPr lang="en-US" b="1" dirty="0">
                <a:solidFill>
                  <a:srgbClr val="C00000"/>
                </a:solidFill>
                <a:latin typeface="Times New Roman" panose="02020603050405020304" pitchFamily="18" charset="0"/>
                <a:cs typeface="Times New Roman" panose="02020603050405020304" pitchFamily="18" charset="0"/>
              </a:rPr>
              <a:t>EMBOLUS - A SOLID, LIPID OR GASEOUS MASS TRANSFERRED BY THE BLOOD STREAM.</a:t>
            </a:r>
          </a:p>
          <a:p>
            <a:pPr marL="0" indent="0">
              <a:buNone/>
            </a:pPr>
            <a:endParaRPr lang="en-US" b="1" dirty="0">
              <a:latin typeface="Times New Roman" panose="02020603050405020304" pitchFamily="18" charset="0"/>
              <a:cs typeface="Times New Roman" panose="02020603050405020304" pitchFamily="18" charset="0"/>
            </a:endParaRPr>
          </a:p>
          <a:p>
            <a:pPr marL="0" indent="0">
              <a:buNone/>
            </a:pPr>
            <a:endParaRPr lang="en-US" b="1" dirty="0">
              <a:latin typeface="Times New Roman" panose="02020603050405020304" pitchFamily="18" charset="0"/>
              <a:cs typeface="Times New Roman" panose="02020603050405020304" pitchFamily="18" charset="0"/>
            </a:endParaRPr>
          </a:p>
          <a:p>
            <a:pPr marL="0" indent="0">
              <a:buNone/>
            </a:pPr>
            <a:r>
              <a:rPr lang="en-US" b="1" dirty="0" smtClean="0">
                <a:latin typeface="Times New Roman" panose="02020603050405020304" pitchFamily="18" charset="0"/>
                <a:cs typeface="Times New Roman" panose="02020603050405020304" pitchFamily="18" charset="0"/>
              </a:rPr>
              <a:t>1. ORTHOGRADE - in </a:t>
            </a:r>
            <a:r>
              <a:rPr lang="en-US" b="1" dirty="0">
                <a:latin typeface="Times New Roman" panose="02020603050405020304" pitchFamily="18" charset="0"/>
                <a:cs typeface="Times New Roman" panose="02020603050405020304" pitchFamily="18" charset="0"/>
              </a:rPr>
              <a:t>the direction of blood </a:t>
            </a:r>
            <a:r>
              <a:rPr lang="en-US" b="1" dirty="0" smtClean="0">
                <a:latin typeface="Times New Roman" panose="02020603050405020304" pitchFamily="18" charset="0"/>
                <a:cs typeface="Times New Roman" panose="02020603050405020304" pitchFamily="18" charset="0"/>
              </a:rPr>
              <a:t>flow</a:t>
            </a:r>
            <a:endParaRPr lang="en-US" b="1" dirty="0">
              <a:latin typeface="Times New Roman" panose="02020603050405020304" pitchFamily="18" charset="0"/>
              <a:cs typeface="Times New Roman" panose="02020603050405020304" pitchFamily="18" charset="0"/>
            </a:endParaRPr>
          </a:p>
          <a:p>
            <a:pPr marL="0" indent="0">
              <a:buNone/>
            </a:pPr>
            <a:r>
              <a:rPr lang="en-US" b="1" dirty="0" smtClean="0">
                <a:latin typeface="Times New Roman" panose="02020603050405020304" pitchFamily="18" charset="0"/>
                <a:cs typeface="Times New Roman" panose="02020603050405020304" pitchFamily="18" charset="0"/>
              </a:rPr>
              <a:t>2. RETROGRADE - in </a:t>
            </a:r>
            <a:r>
              <a:rPr lang="en-US" b="1" dirty="0">
                <a:latin typeface="Times New Roman" panose="02020603050405020304" pitchFamily="18" charset="0"/>
                <a:cs typeface="Times New Roman" panose="02020603050405020304" pitchFamily="18" charset="0"/>
              </a:rPr>
              <a:t>the opposite direction of blood </a:t>
            </a:r>
            <a:r>
              <a:rPr lang="en-US" b="1" dirty="0" smtClean="0">
                <a:latin typeface="Times New Roman" panose="02020603050405020304" pitchFamily="18" charset="0"/>
                <a:cs typeface="Times New Roman" panose="02020603050405020304" pitchFamily="18" charset="0"/>
              </a:rPr>
              <a:t>flow</a:t>
            </a:r>
            <a:endParaRPr lang="en-US" b="1" dirty="0">
              <a:latin typeface="Times New Roman" panose="02020603050405020304" pitchFamily="18" charset="0"/>
              <a:cs typeface="Times New Roman" panose="02020603050405020304" pitchFamily="18" charset="0"/>
            </a:endParaRPr>
          </a:p>
          <a:p>
            <a:pPr marL="0" indent="0">
              <a:buNone/>
            </a:pPr>
            <a:r>
              <a:rPr lang="en-US" b="1" dirty="0" smtClean="0">
                <a:latin typeface="Times New Roman" panose="02020603050405020304" pitchFamily="18" charset="0"/>
                <a:cs typeface="Times New Roman" panose="02020603050405020304" pitchFamily="18" charset="0"/>
              </a:rPr>
              <a:t>3. PARADOXICAL - CROSSED EMBOLISM</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96000" cy="117210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spc="-10" dirty="0">
                <a:latin typeface="Times New Roman"/>
                <a:cs typeface="Times New Roman"/>
              </a:rPr>
              <a:t>EMBOLIA</a:t>
            </a:r>
            <a:endParaRPr lang="en-US" sz="3400" dirty="0"/>
          </a:p>
        </p:txBody>
      </p:sp>
      <p:pic>
        <p:nvPicPr>
          <p:cNvPr id="2" name="Picture 1"/>
          <p:cNvPicPr>
            <a:picLocks noChangeAspect="1"/>
          </p:cNvPicPr>
          <p:nvPr/>
        </p:nvPicPr>
        <p:blipFill>
          <a:blip r:embed="rId2"/>
          <a:stretch>
            <a:fillRect/>
          </a:stretch>
        </p:blipFill>
        <p:spPr>
          <a:xfrm>
            <a:off x="7357402" y="154745"/>
            <a:ext cx="4834597" cy="7104183"/>
          </a:xfrm>
          <a:prstGeom prst="rect">
            <a:avLst/>
          </a:prstGeom>
        </p:spPr>
      </p:pic>
    </p:spTree>
    <p:extLst>
      <p:ext uri="{BB962C8B-B14F-4D97-AF65-F5344CB8AC3E}">
        <p14:creationId xmlns:p14="http://schemas.microsoft.com/office/powerpoint/2010/main" val="2572017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9004</TotalTime>
  <Words>5957</Words>
  <Application>Microsoft Office PowerPoint</Application>
  <PresentationFormat>Widescreen</PresentationFormat>
  <Paragraphs>755</Paragraphs>
  <Slides>136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136</vt:i4>
      </vt:variant>
    </vt:vector>
  </HeadingPairs>
  <TitlesOfParts>
    <vt:vector size="143" baseType="lpstr">
      <vt:lpstr>Arial</vt:lpstr>
      <vt:lpstr>Calibri</vt:lpstr>
      <vt:lpstr>Calibri Light</vt:lpstr>
      <vt:lpstr>Gill Sans Ultra Bold</vt:lpstr>
      <vt:lpstr>Times New Roman</vt:lpstr>
      <vt:lpstr>Wingdings</vt:lpstr>
      <vt:lpstr>Office Theme</vt:lpstr>
      <vt:lpstr>INTEGRATED ACADEMIC STUDIES OF MEDICINE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 increased amount of blood in an  organ or part of the body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Intracerebral bleeding caused by hypertension                  Haemorrhage per rhexin</vt:lpstr>
      <vt:lpstr>PowerPoint Presentation</vt:lpstr>
      <vt:lpstr>Cordis tamponade – left ventricle wall             Haemorrhage per rhexin</vt:lpstr>
      <vt:lpstr>Myocardial rupture due to acute myocardial infarction Haemorrhage per rhexin</vt:lpstr>
      <vt:lpstr>Subdural hemorrhage – rupture of the bridge veins Haemorrhage per rhexin</vt:lpstr>
      <vt:lpstr>Epidural bleeding rupture of the middle cerebral artery.  Haemorrhage per rhexin</vt:lpstr>
      <vt:lpstr>Petechiae (1-2mm) Ecchymoses &gt;1cm  Purpura &lt;1cm Haemorrhage per diapedesin</vt:lpstr>
      <vt:lpstr>Petechiae (1-2mm) Haemorrhage per diapedesin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Postinfarction scar of the posterior wall of the left ventricle</vt:lpstr>
      <vt:lpstr>Postinfarction scar of the kidney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Milena Vuletic</dc:creator>
  <cp:lastModifiedBy>Milena Vuletic</cp:lastModifiedBy>
  <cp:revision>84</cp:revision>
  <dcterms:created xsi:type="dcterms:W3CDTF">2023-10-29T08:01:46Z</dcterms:created>
  <dcterms:modified xsi:type="dcterms:W3CDTF">2023-11-23T14:39:09Z</dcterms:modified>
</cp:coreProperties>
</file>